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>
      <p:cViewPr varScale="1">
        <p:scale>
          <a:sx n="160" d="100"/>
          <a:sy n="160" d="100"/>
        </p:scale>
        <p:origin x="4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3B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 u="sng">
                <a:solidFill>
                  <a:srgbClr val="413B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3B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 u="sng">
                <a:solidFill>
                  <a:srgbClr val="413B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3B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83691" y="1022045"/>
            <a:ext cx="2761615" cy="345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 u="sng">
                <a:solidFill>
                  <a:srgbClr val="413B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00727" y="1434160"/>
            <a:ext cx="2852420" cy="3164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13B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890" y="196140"/>
            <a:ext cx="526721" cy="155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2973" y="4904741"/>
            <a:ext cx="60325" cy="45720"/>
          </a:xfrm>
          <a:custGeom>
            <a:avLst/>
            <a:gdLst/>
            <a:ahLst/>
            <a:cxnLst/>
            <a:rect l="l" t="t" r="r" b="b"/>
            <a:pathLst>
              <a:path w="60325" h="45720">
                <a:moveTo>
                  <a:pt x="59781" y="0"/>
                </a:moveTo>
                <a:lnTo>
                  <a:pt x="0" y="0"/>
                </a:lnTo>
                <a:lnTo>
                  <a:pt x="0" y="45718"/>
                </a:lnTo>
                <a:lnTo>
                  <a:pt x="59781" y="45718"/>
                </a:lnTo>
                <a:lnTo>
                  <a:pt x="59781" y="0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875" y="-1"/>
            <a:ext cx="8239125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890" y="196140"/>
            <a:ext cx="526721" cy="1555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2973" y="4904741"/>
            <a:ext cx="60325" cy="45720"/>
          </a:xfrm>
          <a:custGeom>
            <a:avLst/>
            <a:gdLst/>
            <a:ahLst/>
            <a:cxnLst/>
            <a:rect l="l" t="t" r="r" b="b"/>
            <a:pathLst>
              <a:path w="60325" h="45720">
                <a:moveTo>
                  <a:pt x="59781" y="0"/>
                </a:moveTo>
                <a:lnTo>
                  <a:pt x="0" y="0"/>
                </a:lnTo>
                <a:lnTo>
                  <a:pt x="0" y="45718"/>
                </a:lnTo>
                <a:lnTo>
                  <a:pt x="59781" y="45718"/>
                </a:lnTo>
                <a:lnTo>
                  <a:pt x="59781" y="0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388" y="57099"/>
            <a:ext cx="63341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13B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288" y="879170"/>
            <a:ext cx="7162165" cy="327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 u="sng">
                <a:solidFill>
                  <a:srgbClr val="413B3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74" y="194801"/>
            <a:ext cx="946639" cy="2795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975" y="63"/>
            <a:ext cx="7812023" cy="49481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5626" y="1354327"/>
            <a:ext cx="2738755" cy="1771014"/>
          </a:xfrm>
          <a:prstGeom prst="rect">
            <a:avLst/>
          </a:prstGeom>
          <a:solidFill>
            <a:srgbClr val="E20512"/>
          </a:solidFill>
        </p:spPr>
        <p:txBody>
          <a:bodyPr vert="horz" wrap="square" lIns="0" tIns="107950" rIns="0" bIns="0" rtlCol="0">
            <a:spAutoFit/>
          </a:bodyPr>
          <a:lstStyle/>
          <a:p>
            <a:pPr marL="216535" marR="447040">
              <a:lnSpc>
                <a:spcPct val="90000"/>
              </a:lnSpc>
              <a:spcBef>
                <a:spcPts val="850"/>
              </a:spcBef>
            </a:pPr>
            <a:r>
              <a:rPr sz="3600" spc="-425" dirty="0">
                <a:solidFill>
                  <a:srgbClr val="FFFFFF"/>
                </a:solidFill>
              </a:rPr>
              <a:t>Project</a:t>
            </a:r>
            <a:r>
              <a:rPr sz="3600" spc="-580" dirty="0">
                <a:solidFill>
                  <a:srgbClr val="FFFFFF"/>
                </a:solidFill>
              </a:rPr>
              <a:t> </a:t>
            </a:r>
            <a:r>
              <a:rPr sz="3600" spc="215" dirty="0">
                <a:solidFill>
                  <a:srgbClr val="FFFFFF"/>
                </a:solidFill>
              </a:rPr>
              <a:t>– </a:t>
            </a:r>
            <a:r>
              <a:rPr sz="3600" spc="-405" dirty="0">
                <a:solidFill>
                  <a:srgbClr val="FFFFFF"/>
                </a:solidFill>
              </a:rPr>
              <a:t>Introduction </a:t>
            </a:r>
            <a:r>
              <a:rPr sz="3600" spc="-385" dirty="0">
                <a:solidFill>
                  <a:srgbClr val="FFFFFF"/>
                </a:solidFill>
              </a:rPr>
              <a:t>to</a:t>
            </a:r>
            <a:r>
              <a:rPr sz="3600" spc="-555" dirty="0">
                <a:solidFill>
                  <a:srgbClr val="FFFFFF"/>
                </a:solidFill>
              </a:rPr>
              <a:t> </a:t>
            </a:r>
            <a:r>
              <a:rPr sz="3600" spc="-350" dirty="0">
                <a:solidFill>
                  <a:srgbClr val="FFFFFF"/>
                </a:solidFill>
              </a:rPr>
              <a:t>Part</a:t>
            </a:r>
            <a:r>
              <a:rPr sz="3600" spc="-570" dirty="0">
                <a:solidFill>
                  <a:srgbClr val="FFFFFF"/>
                </a:solidFill>
              </a:rPr>
              <a:t> </a:t>
            </a:r>
            <a:r>
              <a:rPr sz="3600" spc="-325" dirty="0">
                <a:solidFill>
                  <a:srgbClr val="FFFFFF"/>
                </a:solidFill>
              </a:rPr>
              <a:t>3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982083" y="3124961"/>
            <a:ext cx="2792730" cy="1167692"/>
          </a:xfrm>
          <a:prstGeom prst="rect">
            <a:avLst/>
          </a:prstGeom>
          <a:solidFill>
            <a:srgbClr val="413B39"/>
          </a:solidFill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454</a:t>
            </a:r>
            <a:endParaRPr sz="1400" dirty="0">
              <a:latin typeface="Arial"/>
              <a:cs typeface="Arial"/>
            </a:endParaRPr>
          </a:p>
          <a:p>
            <a:pPr marL="180975" marR="123825" algn="ctr">
              <a:lnSpc>
                <a:spcPct val="70000"/>
              </a:lnSpc>
              <a:spcBef>
                <a:spcPts val="79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Modeling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Optimization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430"/>
              </a:lnSpc>
              <a:spcBef>
                <a:spcPts val="3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Prof.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Maréchal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175"/>
              </a:lnSpc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Eduardo</a:t>
            </a:r>
            <a:r>
              <a:rPr sz="14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Pina,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Sai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Ravi</a:t>
            </a:r>
            <a:r>
              <a:rPr lang="fr-CH" sz="1400" i="1" dirty="0">
                <a:solidFill>
                  <a:srgbClr val="FFFFFF"/>
                </a:solidFill>
                <a:latin typeface="Arial"/>
                <a:cs typeface="Arial"/>
              </a:rPr>
              <a:t>, Michele Poli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9340" y="4688609"/>
            <a:ext cx="1828800" cy="363220"/>
          </a:xfrm>
          <a:custGeom>
            <a:avLst/>
            <a:gdLst/>
            <a:ahLst/>
            <a:cxnLst/>
            <a:rect l="l" t="t" r="r" b="b"/>
            <a:pathLst>
              <a:path w="1828800" h="363220">
                <a:moveTo>
                  <a:pt x="1828800" y="0"/>
                </a:moveTo>
                <a:lnTo>
                  <a:pt x="0" y="0"/>
                </a:lnTo>
                <a:lnTo>
                  <a:pt x="0" y="363156"/>
                </a:lnTo>
                <a:lnTo>
                  <a:pt x="1828800" y="363156"/>
                </a:lnTo>
                <a:lnTo>
                  <a:pt x="1828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00773" y="4761991"/>
            <a:ext cx="72707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H" sz="1100" b="1" spc="-10" dirty="0">
                <a:solidFill>
                  <a:srgbClr val="413B39"/>
                </a:solidFill>
                <a:latin typeface="Arial"/>
                <a:cs typeface="Arial"/>
              </a:rPr>
              <a:t>2025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96" y="4540707"/>
            <a:ext cx="732790" cy="41973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0" marR="5080" indent="-108585">
              <a:lnSpc>
                <a:spcPts val="760"/>
              </a:lnSpc>
              <a:spcBef>
                <a:spcPts val="185"/>
              </a:spcBef>
              <a:buClr>
                <a:srgbClr val="E20512"/>
              </a:buClr>
              <a:buSzPct val="85714"/>
              <a:buFont typeface="Wingdings"/>
              <a:buChar char=""/>
              <a:tabLst>
                <a:tab pos="120650" algn="l"/>
              </a:tabLst>
            </a:pP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École</a:t>
            </a:r>
            <a:r>
              <a:rPr sz="7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Polytechnique</a:t>
            </a:r>
            <a:r>
              <a:rPr sz="7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Fédérale</a:t>
            </a:r>
            <a:r>
              <a:rPr sz="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7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Lausanne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DoF</a:t>
            </a:r>
            <a:r>
              <a:rPr spc="-530" dirty="0"/>
              <a:t> </a:t>
            </a:r>
            <a:r>
              <a:rPr spc="-315" dirty="0"/>
              <a:t>Analysis</a:t>
            </a:r>
            <a:r>
              <a:rPr spc="-530" dirty="0"/>
              <a:t> </a:t>
            </a:r>
            <a:r>
              <a:rPr spc="235" dirty="0"/>
              <a:t>–</a:t>
            </a:r>
            <a:r>
              <a:rPr spc="-500" dirty="0"/>
              <a:t> </a:t>
            </a:r>
            <a:r>
              <a:rPr spc="-300" dirty="0"/>
              <a:t>Belsim</a:t>
            </a:r>
            <a:r>
              <a:rPr spc="-535" dirty="0"/>
              <a:t> </a:t>
            </a:r>
            <a:r>
              <a:rPr spc="-420" dirty="0"/>
              <a:t>VALI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135" y="872070"/>
            <a:ext cx="7483729" cy="3727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Data</a:t>
            </a:r>
            <a:r>
              <a:rPr spc="-515" dirty="0"/>
              <a:t> </a:t>
            </a:r>
            <a:r>
              <a:rPr spc="-350" dirty="0"/>
              <a:t>reconciliation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388" y="726816"/>
            <a:ext cx="7453630" cy="407987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9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Measured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data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contains</a:t>
            </a:r>
            <a:r>
              <a:rPr sz="1600" i="1" u="sng" spc="-65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inconsistencies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 marL="527685" marR="168275" lvl="1" indent="-172720">
              <a:lnSpc>
                <a:spcPts val="1730"/>
              </a:lnSpc>
              <a:spcBef>
                <a:spcPts val="420"/>
              </a:spcBef>
              <a:buClr>
                <a:srgbClr val="E20512"/>
              </a:buClr>
              <a:buFont typeface="Arial MT"/>
              <a:buChar char="•"/>
              <a:tabLst>
                <a:tab pos="527685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Random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errors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13B39"/>
                </a:solidFill>
                <a:latin typeface="Wingdings"/>
                <a:cs typeface="Wingdings"/>
              </a:rPr>
              <a:t></a:t>
            </a:r>
            <a:r>
              <a:rPr sz="1600" spc="-10" dirty="0">
                <a:solidFill>
                  <a:srgbClr val="413B3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sensor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location,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plant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instabilities,</a:t>
            </a:r>
            <a:r>
              <a:rPr sz="1600" spc="-7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measurements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taken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at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different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times,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etc.</a:t>
            </a:r>
            <a:endParaRPr sz="1600">
              <a:latin typeface="Arial MT"/>
              <a:cs typeface="Arial MT"/>
            </a:endParaRPr>
          </a:p>
          <a:p>
            <a:pPr marL="527685" marR="41275" lvl="1" indent="-172720">
              <a:lnSpc>
                <a:spcPts val="1730"/>
              </a:lnSpc>
              <a:spcBef>
                <a:spcPts val="390"/>
              </a:spcBef>
              <a:buClr>
                <a:srgbClr val="E20512"/>
              </a:buClr>
              <a:buFont typeface="Arial MT"/>
              <a:buChar char="•"/>
              <a:tabLst>
                <a:tab pos="527685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Systematic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errors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13B39"/>
                </a:solidFill>
                <a:latin typeface="Wingdings"/>
                <a:cs typeface="Wingdings"/>
              </a:rPr>
              <a:t></a:t>
            </a:r>
            <a:r>
              <a:rPr sz="1600" spc="-20" dirty="0">
                <a:solidFill>
                  <a:srgbClr val="413B39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sensor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calibration,</a:t>
            </a:r>
            <a:r>
              <a:rPr sz="1600" spc="-7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bias,</a:t>
            </a:r>
            <a:r>
              <a:rPr sz="1600" spc="-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intrinsic</a:t>
            </a:r>
            <a:r>
              <a:rPr sz="1600" spc="-7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sensor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precision,</a:t>
            </a:r>
            <a:r>
              <a:rPr sz="1600" spc="-8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etc.</a:t>
            </a:r>
            <a:endParaRPr sz="1600">
              <a:latin typeface="Arial MT"/>
              <a:cs typeface="Arial MT"/>
            </a:endParaRPr>
          </a:p>
          <a:p>
            <a:pPr marL="184785" marR="452120" indent="-172720">
              <a:lnSpc>
                <a:spcPts val="1730"/>
              </a:lnSpc>
              <a:spcBef>
                <a:spcPts val="805"/>
              </a:spcBef>
            </a:pPr>
            <a:r>
              <a:rPr sz="145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spc="45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Data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reconciliation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ensures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that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there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are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no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violations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mass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energy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conservation</a:t>
            </a:r>
            <a:r>
              <a:rPr sz="1600" spc="-9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laws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6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Data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reconciliation</a:t>
            </a:r>
            <a:r>
              <a:rPr sz="1600" b="1" spc="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relies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on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measurement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redundancy</a:t>
            </a:r>
            <a:endParaRPr sz="1600">
              <a:latin typeface="Arial"/>
              <a:cs typeface="Arial"/>
            </a:endParaRPr>
          </a:p>
          <a:p>
            <a:pPr marL="527685" marR="196215" indent="-172720">
              <a:lnSpc>
                <a:spcPts val="1730"/>
              </a:lnSpc>
              <a:spcBef>
                <a:spcPts val="434"/>
              </a:spcBef>
            </a:pPr>
            <a:r>
              <a:rPr sz="160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600" spc="-1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measured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values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variables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that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are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not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set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as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specifications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for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resolution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are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redundant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600">
              <a:latin typeface="Arial MT"/>
              <a:cs typeface="Arial MT"/>
            </a:endParaRPr>
          </a:p>
          <a:p>
            <a:pPr marL="184150" indent="-171450">
              <a:lnSpc>
                <a:spcPts val="1825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data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reconciliation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problem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statement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minimizes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error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between</a:t>
            </a:r>
            <a:r>
              <a:rPr sz="1600" b="1" spc="-6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825"/>
              </a:lnSpc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measured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values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and</a:t>
            </a:r>
            <a:r>
              <a:rPr sz="1600" b="1" spc="-5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validated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one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600" spc="5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Validated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values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solve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system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equations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Data</a:t>
            </a:r>
            <a:r>
              <a:rPr spc="-525" dirty="0"/>
              <a:t> </a:t>
            </a:r>
            <a:r>
              <a:rPr spc="-340" dirty="0"/>
              <a:t>reconciliation</a:t>
            </a:r>
            <a:r>
              <a:rPr spc="-540" dirty="0"/>
              <a:t> </a:t>
            </a:r>
            <a:r>
              <a:rPr spc="235" dirty="0"/>
              <a:t>–</a:t>
            </a:r>
            <a:r>
              <a:rPr spc="-490" dirty="0"/>
              <a:t> </a:t>
            </a:r>
            <a:r>
              <a:rPr spc="-355" dirty="0"/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9079" y="752868"/>
            <a:ext cx="5161915" cy="4147185"/>
            <a:chOff x="2029079" y="752868"/>
            <a:chExt cx="5161915" cy="41471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9079" y="759282"/>
              <a:ext cx="5085842" cy="4134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23277" y="1183855"/>
              <a:ext cx="261620" cy="3709670"/>
            </a:xfrm>
            <a:custGeom>
              <a:avLst/>
              <a:gdLst/>
              <a:ahLst/>
              <a:cxnLst/>
              <a:rect l="l" t="t" r="r" b="b"/>
              <a:pathLst>
                <a:path w="261620" h="3709670">
                  <a:moveTo>
                    <a:pt x="0" y="3709542"/>
                  </a:moveTo>
                  <a:lnTo>
                    <a:pt x="261251" y="3709542"/>
                  </a:lnTo>
                  <a:lnTo>
                    <a:pt x="261251" y="0"/>
                  </a:lnTo>
                  <a:lnTo>
                    <a:pt x="0" y="0"/>
                  </a:lnTo>
                  <a:lnTo>
                    <a:pt x="0" y="370954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2467" y="759218"/>
              <a:ext cx="3135630" cy="424815"/>
            </a:xfrm>
            <a:custGeom>
              <a:avLst/>
              <a:gdLst/>
              <a:ahLst/>
              <a:cxnLst/>
              <a:rect l="l" t="t" r="r" b="b"/>
              <a:pathLst>
                <a:path w="3135629" h="424815">
                  <a:moveTo>
                    <a:pt x="3135122" y="0"/>
                  </a:moveTo>
                  <a:lnTo>
                    <a:pt x="0" y="0"/>
                  </a:lnTo>
                  <a:lnTo>
                    <a:pt x="0" y="424548"/>
                  </a:lnTo>
                  <a:lnTo>
                    <a:pt x="3135122" y="424548"/>
                  </a:lnTo>
                  <a:lnTo>
                    <a:pt x="3135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2467" y="759218"/>
              <a:ext cx="3135630" cy="424815"/>
            </a:xfrm>
            <a:custGeom>
              <a:avLst/>
              <a:gdLst/>
              <a:ahLst/>
              <a:cxnLst/>
              <a:rect l="l" t="t" r="r" b="b"/>
              <a:pathLst>
                <a:path w="3135629" h="424815">
                  <a:moveTo>
                    <a:pt x="0" y="424548"/>
                  </a:moveTo>
                  <a:lnTo>
                    <a:pt x="3135122" y="424548"/>
                  </a:lnTo>
                  <a:lnTo>
                    <a:pt x="3135122" y="0"/>
                  </a:lnTo>
                  <a:lnTo>
                    <a:pt x="0" y="0"/>
                  </a:lnTo>
                  <a:lnTo>
                    <a:pt x="0" y="4245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219" y="686841"/>
            <a:ext cx="4291330" cy="40284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With</a:t>
            </a:r>
            <a:r>
              <a:rPr sz="1600" i="1" u="sng" spc="-7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the</a:t>
            </a:r>
            <a:r>
              <a:rPr sz="1600" i="1" u="sng" spc="-25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calibrated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model: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20512"/>
              </a:buClr>
              <a:buSzPct val="90625"/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Upload</a:t>
            </a:r>
            <a:r>
              <a:rPr sz="1600" spc="-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file</a:t>
            </a:r>
            <a:endParaRPr sz="1600">
              <a:latin typeface="Arial MT"/>
              <a:cs typeface="Arial MT"/>
            </a:endParaRPr>
          </a:p>
          <a:p>
            <a:pPr marL="355600" marR="1170940" indent="-343535">
              <a:lnSpc>
                <a:spcPts val="1730"/>
              </a:lnSpc>
              <a:spcBef>
                <a:spcPts val="830"/>
              </a:spcBef>
              <a:buClr>
                <a:srgbClr val="E20512"/>
              </a:buClr>
              <a:buSzPct val="90625"/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Run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perform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data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reconciliation</a:t>
            </a:r>
            <a:endParaRPr sz="1600">
              <a:latin typeface="Arial MT"/>
              <a:cs typeface="Arial MT"/>
            </a:endParaRPr>
          </a:p>
          <a:p>
            <a:pPr marL="184785" marR="177165" indent="-172720">
              <a:lnSpc>
                <a:spcPts val="1730"/>
              </a:lnSpc>
              <a:spcBef>
                <a:spcPts val="800"/>
              </a:spcBef>
            </a:pPr>
            <a:r>
              <a:rPr sz="145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spc="6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Make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sure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have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folder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named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“Reconciled”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same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folder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as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your</a:t>
            </a:r>
            <a:r>
              <a:rPr sz="1600" spc="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Vali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model!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1600">
              <a:latin typeface="Arial MT"/>
              <a:cs typeface="Arial MT"/>
            </a:endParaRPr>
          </a:p>
          <a:p>
            <a:pPr marL="355600" marR="234950" lvl="1" indent="-343535">
              <a:lnSpc>
                <a:spcPts val="1730"/>
              </a:lnSpc>
              <a:buClr>
                <a:srgbClr val="E20512"/>
              </a:buClr>
              <a:buSzPct val="90625"/>
              <a:buAutoNum type="alphaLcPeriod"/>
              <a:tabLst>
                <a:tab pos="35560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If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converged: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you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can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proceed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next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endParaRPr sz="1600">
              <a:latin typeface="Arial MT"/>
              <a:cs typeface="Arial MT"/>
            </a:endParaRPr>
          </a:p>
          <a:p>
            <a:pPr marL="355600" marR="5080" lvl="1" indent="-343535">
              <a:lnSpc>
                <a:spcPts val="1730"/>
              </a:lnSpc>
              <a:spcBef>
                <a:spcPts val="800"/>
              </a:spcBef>
              <a:buClr>
                <a:srgbClr val="E20512"/>
              </a:buClr>
              <a:buSzPct val="90625"/>
              <a:buAutoNum type="alphaLcPeriod"/>
              <a:tabLst>
                <a:tab pos="35560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If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not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converged:</a:t>
            </a:r>
            <a:r>
              <a:rPr sz="1600" b="1" spc="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you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should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re-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run</a:t>
            </a:r>
            <a:r>
              <a:rPr sz="16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the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without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measurements,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then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re-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run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it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previous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measurements,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load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the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results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finally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re-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run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current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-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file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Data</a:t>
            </a:r>
            <a:r>
              <a:rPr spc="-520" dirty="0"/>
              <a:t> </a:t>
            </a:r>
            <a:r>
              <a:rPr spc="-340" dirty="0"/>
              <a:t>reconciliation</a:t>
            </a:r>
            <a:r>
              <a:rPr spc="-535" dirty="0"/>
              <a:t> </a:t>
            </a:r>
            <a:r>
              <a:rPr spc="235" dirty="0"/>
              <a:t>–</a:t>
            </a:r>
            <a:r>
              <a:rPr spc="-484" dirty="0"/>
              <a:t> </a:t>
            </a:r>
            <a:r>
              <a:rPr spc="-300" dirty="0"/>
              <a:t>Belsim</a:t>
            </a:r>
            <a:r>
              <a:rPr spc="-545" dirty="0"/>
              <a:t> </a:t>
            </a:r>
            <a:r>
              <a:rPr spc="-360" dirty="0"/>
              <a:t>Vali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0641" y="1346961"/>
            <a:ext cx="3240659" cy="2449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Data</a:t>
            </a:r>
            <a:r>
              <a:rPr spc="-525" dirty="0"/>
              <a:t> </a:t>
            </a:r>
            <a:r>
              <a:rPr spc="-340" dirty="0"/>
              <a:t>reconciliation</a:t>
            </a:r>
            <a:r>
              <a:rPr spc="-540" dirty="0"/>
              <a:t> </a:t>
            </a:r>
            <a:r>
              <a:rPr spc="235" dirty="0"/>
              <a:t>–</a:t>
            </a:r>
            <a:r>
              <a:rPr spc="-490" dirty="0"/>
              <a:t> </a:t>
            </a:r>
            <a:r>
              <a:rPr spc="-295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401" y="673887"/>
            <a:ext cx="6493510" cy="666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output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file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generated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if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Vali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has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converged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feasible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solution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5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spc="4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It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includes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both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measured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and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reconciled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values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8773" y="1431569"/>
            <a:ext cx="6995795" cy="3274695"/>
            <a:chOff x="1258773" y="1431569"/>
            <a:chExt cx="6995795" cy="32746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123" y="1519683"/>
              <a:ext cx="6989187" cy="31859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65123" y="1437919"/>
              <a:ext cx="3503295" cy="521970"/>
            </a:xfrm>
            <a:custGeom>
              <a:avLst/>
              <a:gdLst/>
              <a:ahLst/>
              <a:cxnLst/>
              <a:rect l="l" t="t" r="r" b="b"/>
              <a:pathLst>
                <a:path w="3503295" h="521969">
                  <a:moveTo>
                    <a:pt x="3502914" y="0"/>
                  </a:moveTo>
                  <a:lnTo>
                    <a:pt x="0" y="0"/>
                  </a:lnTo>
                  <a:lnTo>
                    <a:pt x="0" y="521563"/>
                  </a:lnTo>
                  <a:lnTo>
                    <a:pt x="3502914" y="521563"/>
                  </a:lnTo>
                  <a:lnTo>
                    <a:pt x="3502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5123" y="1437919"/>
              <a:ext cx="3503295" cy="521970"/>
            </a:xfrm>
            <a:custGeom>
              <a:avLst/>
              <a:gdLst/>
              <a:ahLst/>
              <a:cxnLst/>
              <a:rect l="l" t="t" r="r" b="b"/>
              <a:pathLst>
                <a:path w="3503295" h="521969">
                  <a:moveTo>
                    <a:pt x="0" y="521563"/>
                  </a:moveTo>
                  <a:lnTo>
                    <a:pt x="3502914" y="521563"/>
                  </a:lnTo>
                  <a:lnTo>
                    <a:pt x="3502914" y="0"/>
                  </a:lnTo>
                  <a:lnTo>
                    <a:pt x="0" y="0"/>
                  </a:lnTo>
                  <a:lnTo>
                    <a:pt x="0" y="52156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0" dirty="0"/>
              <a:t>Performance</a:t>
            </a:r>
            <a:r>
              <a:rPr spc="-509" dirty="0"/>
              <a:t> </a:t>
            </a:r>
            <a:r>
              <a:rPr spc="-370" dirty="0"/>
              <a:t>evaluation</a:t>
            </a:r>
            <a:r>
              <a:rPr spc="-530" dirty="0"/>
              <a:t> </a:t>
            </a:r>
            <a:r>
              <a:rPr spc="235" dirty="0"/>
              <a:t>–</a:t>
            </a:r>
            <a:r>
              <a:rPr spc="-484" dirty="0"/>
              <a:t> </a:t>
            </a:r>
            <a:r>
              <a:rPr spc="-445" dirty="0"/>
              <a:t>Thermodynamics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889" y="1771269"/>
            <a:ext cx="216027" cy="1878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9688" y="659155"/>
            <a:ext cx="7268845" cy="226123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15"/>
              </a:spcBef>
            </a:pP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Using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the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reconciled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data:</a:t>
            </a:r>
            <a:endParaRPr sz="1600">
              <a:latin typeface="Arial"/>
              <a:cs typeface="Arial"/>
            </a:endParaRPr>
          </a:p>
          <a:p>
            <a:pPr marL="25400" marR="106045" indent="227329">
              <a:lnSpc>
                <a:spcPts val="1730"/>
              </a:lnSpc>
              <a:spcBef>
                <a:spcPts val="1230"/>
              </a:spcBef>
              <a:buAutoNum type="arabicPeriod"/>
              <a:tabLst>
                <a:tab pos="252729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Derive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polynomial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function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Carnot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factor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as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function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ambient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temperature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both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stages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pump</a:t>
            </a:r>
            <a:endParaRPr sz="1600">
              <a:latin typeface="Arial MT"/>
              <a:cs typeface="Arial MT"/>
            </a:endParaRPr>
          </a:p>
          <a:p>
            <a:pPr marL="196850" lvl="1" indent="-171450">
              <a:lnSpc>
                <a:spcPts val="1370"/>
              </a:lnSpc>
              <a:spcBef>
                <a:spcPts val="62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96850" algn="l"/>
                <a:tab pos="911860" algn="l"/>
                <a:tab pos="1139190" algn="l"/>
                <a:tab pos="2088514" algn="l"/>
                <a:tab pos="3023235" algn="l"/>
              </a:tabLst>
            </a:pPr>
            <a:r>
              <a:rPr sz="1600" spc="25" dirty="0">
                <a:solidFill>
                  <a:srgbClr val="413B39"/>
                </a:solidFill>
                <a:latin typeface="Cambria Math"/>
                <a:cs typeface="Cambria Math"/>
              </a:rPr>
              <a:t>𝐶</a:t>
            </a:r>
            <a:r>
              <a:rPr sz="1725" spc="37" baseline="28985" dirty="0">
                <a:solidFill>
                  <a:srgbClr val="413B39"/>
                </a:solidFill>
                <a:latin typeface="Cambria Math"/>
                <a:cs typeface="Cambria Math"/>
              </a:rPr>
              <a:t>∗</a:t>
            </a:r>
            <a:r>
              <a:rPr sz="1725" baseline="28985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𝑡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	=</a:t>
            </a:r>
            <a:r>
              <a:rPr sz="1600" spc="9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𝑎</a:t>
            </a:r>
            <a:r>
              <a:rPr sz="1600" spc="2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⋅</a:t>
            </a:r>
            <a:r>
              <a:rPr sz="1600" spc="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spc="30" dirty="0">
                <a:solidFill>
                  <a:srgbClr val="413B39"/>
                </a:solidFill>
                <a:latin typeface="Cambria Math"/>
                <a:cs typeface="Cambria Math"/>
              </a:rPr>
              <a:t>𝑇</a:t>
            </a:r>
            <a:r>
              <a:rPr sz="1725" spc="44" baseline="31400" dirty="0">
                <a:solidFill>
                  <a:srgbClr val="413B39"/>
                </a:solidFill>
                <a:latin typeface="Cambria Math"/>
                <a:cs typeface="Cambria Math"/>
              </a:rPr>
              <a:t>2</a:t>
            </a:r>
            <a:r>
              <a:rPr sz="1725" baseline="3140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−</a:t>
            </a:r>
            <a:r>
              <a:rPr sz="1600" spc="-1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𝑏</a:t>
            </a:r>
            <a:r>
              <a:rPr sz="1600" spc="4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⋅</a:t>
            </a:r>
            <a:r>
              <a:rPr sz="1600" spc="-1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𝑇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	+</a:t>
            </a:r>
            <a:r>
              <a:rPr sz="1600" spc="-1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𝑐</a:t>
            </a:r>
            <a:endParaRPr sz="1600">
              <a:latin typeface="Cambria Math"/>
              <a:cs typeface="Cambria Math"/>
            </a:endParaRPr>
          </a:p>
          <a:p>
            <a:pPr marL="305435">
              <a:lnSpc>
                <a:spcPts val="830"/>
              </a:lnSpc>
              <a:tabLst>
                <a:tab pos="1712595" algn="l"/>
                <a:tab pos="2646680" algn="l"/>
              </a:tabLst>
            </a:pPr>
            <a:r>
              <a:rPr sz="1150" spc="55" dirty="0">
                <a:solidFill>
                  <a:srgbClr val="413B39"/>
                </a:solidFill>
                <a:latin typeface="Cambria Math"/>
                <a:cs typeface="Cambria Math"/>
              </a:rPr>
              <a:t>𝐶𝑎𝑟𝑛𝑜𝑡</a:t>
            </a:r>
            <a:r>
              <a:rPr sz="11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150" spc="60" dirty="0">
                <a:solidFill>
                  <a:srgbClr val="413B39"/>
                </a:solidFill>
                <a:latin typeface="Cambria Math"/>
                <a:cs typeface="Cambria Math"/>
              </a:rPr>
              <a:t>𝑎𝑚𝑏</a:t>
            </a:r>
            <a:r>
              <a:rPr sz="11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725" spc="97" baseline="2415" dirty="0">
                <a:solidFill>
                  <a:srgbClr val="413B39"/>
                </a:solidFill>
                <a:latin typeface="Cambria Math"/>
                <a:cs typeface="Cambria Math"/>
              </a:rPr>
              <a:t>𝑎𝑚𝑏</a:t>
            </a:r>
            <a:endParaRPr sz="1725" baseline="241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150">
              <a:latin typeface="Cambria Math"/>
              <a:cs typeface="Cambria Math"/>
            </a:endParaRPr>
          </a:p>
          <a:p>
            <a:pPr marL="25400" marR="17780">
              <a:lnSpc>
                <a:spcPct val="90100"/>
              </a:lnSpc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2.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Minimize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mean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square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error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between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Carnot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factor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calculated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the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given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operating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conditions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Carnot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factor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calculated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polynomial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function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over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all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sets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889" y="3105657"/>
            <a:ext cx="216027" cy="18770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46988" y="3082797"/>
            <a:ext cx="1043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209550" algn="l"/>
              </a:tabLst>
            </a:pPr>
            <a:r>
              <a:rPr sz="2400" baseline="10416" dirty="0">
                <a:solidFill>
                  <a:srgbClr val="413B39"/>
                </a:solidFill>
                <a:latin typeface="Cambria Math"/>
                <a:cs typeface="Cambria Math"/>
              </a:rPr>
              <a:t>𝐶</a:t>
            </a:r>
            <a:r>
              <a:rPr sz="1150" dirty="0">
                <a:solidFill>
                  <a:srgbClr val="413B39"/>
                </a:solidFill>
                <a:latin typeface="Cambria Math"/>
                <a:cs typeface="Cambria Math"/>
              </a:rPr>
              <a:t>𝐶𝑎𝑟𝑛𝑜𝑡</a:t>
            </a:r>
            <a:r>
              <a:rPr sz="1150" spc="270" dirty="0">
                <a:solidFill>
                  <a:srgbClr val="413B39"/>
                </a:solidFill>
                <a:latin typeface="Cambria Math"/>
                <a:cs typeface="Cambria Math"/>
              </a:rPr>
              <a:t>  </a:t>
            </a:r>
            <a:r>
              <a:rPr sz="2400" spc="-75" baseline="10416" dirty="0">
                <a:solidFill>
                  <a:srgbClr val="413B39"/>
                </a:solidFill>
                <a:latin typeface="Cambria Math"/>
                <a:cs typeface="Cambria Math"/>
              </a:rPr>
              <a:t>𝑡</a:t>
            </a:r>
            <a:endParaRPr sz="2400" baseline="10416">
              <a:latin typeface="Cambria Math"/>
              <a:cs typeface="Cambria Math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9847" y="3026917"/>
            <a:ext cx="166369" cy="1370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18842" y="3198622"/>
            <a:ext cx="58928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150" spc="-10" dirty="0">
                <a:solidFill>
                  <a:srgbClr val="413B39"/>
                </a:solidFill>
                <a:latin typeface="Cambria Math"/>
                <a:cs typeface="Cambria Math"/>
              </a:rPr>
              <a:t>𝑊</a:t>
            </a:r>
            <a:r>
              <a:rPr sz="1425" spc="-15" baseline="-14619" dirty="0">
                <a:solidFill>
                  <a:srgbClr val="413B39"/>
                </a:solidFill>
                <a:latin typeface="Cambria Math"/>
                <a:cs typeface="Cambria Math"/>
              </a:rPr>
              <a:t>𝑡𝑜𝑡</a:t>
            </a:r>
            <a:r>
              <a:rPr sz="1150" spc="-10" dirty="0">
                <a:solidFill>
                  <a:srgbClr val="413B39"/>
                </a:solidFill>
                <a:latin typeface="Cambria Math"/>
                <a:cs typeface="Cambria Math"/>
              </a:rPr>
              <a:t>(𝑡)</a:t>
            </a:r>
            <a:endParaRPr sz="1150">
              <a:latin typeface="Cambria Math"/>
              <a:cs typeface="Cambria Math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86607" y="3013201"/>
            <a:ext cx="166369" cy="13703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834" y="3013201"/>
            <a:ext cx="164845" cy="13703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61032" y="2939541"/>
            <a:ext cx="2320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aseline="-27777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2400" spc="187" baseline="-27777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25" u="heavy" spc="120" baseline="7246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𝑄</a:t>
            </a:r>
            <a:r>
              <a:rPr sz="1425" u="heavy" spc="120" baseline="-584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𝑐𝑜𝑛𝑑</a:t>
            </a:r>
            <a:r>
              <a:rPr sz="1425" u="heavy" spc="509" baseline="-584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r>
              <a:rPr sz="1725" u="heavy" spc="82" baseline="7246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𝑡</a:t>
            </a:r>
            <a:r>
              <a:rPr sz="1725" u="heavy" spc="427" baseline="7246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r>
              <a:rPr sz="1725" spc="172" baseline="7246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400" baseline="-27777" dirty="0">
                <a:solidFill>
                  <a:srgbClr val="413B39"/>
                </a:solidFill>
                <a:latin typeface="Cambria Math"/>
                <a:cs typeface="Cambria Math"/>
              </a:rPr>
              <a:t>⋅</a:t>
            </a:r>
            <a:r>
              <a:rPr sz="2400" spc="37" baseline="-27777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25" u="heavy" spc="120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𝑇</a:t>
            </a:r>
            <a:r>
              <a:rPr sz="950" u="heavy" spc="8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𝑐𝑜𝑛𝑑</a:t>
            </a:r>
            <a:r>
              <a:rPr sz="950" u="heavy" spc="35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r>
              <a:rPr sz="1725" u="heavy" spc="82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𝑡</a:t>
            </a:r>
            <a:r>
              <a:rPr sz="1725" u="heavy" spc="434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r>
              <a:rPr sz="1725" u="heavy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−𝑇</a:t>
            </a:r>
            <a:r>
              <a:rPr sz="950" u="heavy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𝑒𝑣𝑎𝑝</a:t>
            </a:r>
            <a:r>
              <a:rPr sz="950" u="heavy" spc="36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r>
              <a:rPr sz="1725" u="heavy" spc="7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𝑡</a:t>
            </a:r>
            <a:r>
              <a:rPr sz="1725" u="heavy" spc="750" baseline="12077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Cambria Math"/>
                <a:cs typeface="Cambria Math"/>
              </a:rPr>
              <a:t> </a:t>
            </a:r>
            <a:endParaRPr sz="1725" baseline="12077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0696" y="3676014"/>
            <a:ext cx="34861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150" spc="40" dirty="0">
                <a:solidFill>
                  <a:srgbClr val="413B39"/>
                </a:solidFill>
                <a:latin typeface="Cambria Math"/>
                <a:cs typeface="Cambria Math"/>
              </a:rPr>
              <a:t>𝑎,𝑏,𝑐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2388" y="3497707"/>
            <a:ext cx="715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spc="-20" dirty="0">
                <a:solidFill>
                  <a:srgbClr val="413B39"/>
                </a:solidFill>
                <a:latin typeface="Cambria Math"/>
                <a:cs typeface="Cambria Math"/>
              </a:rPr>
              <a:t>min</a:t>
            </a:r>
            <a:r>
              <a:rPr sz="1600" spc="-5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400" spc="217" baseline="1736" dirty="0">
                <a:solidFill>
                  <a:srgbClr val="413B39"/>
                </a:solidFill>
                <a:latin typeface="Cambria Math"/>
                <a:cs typeface="Cambria Math"/>
              </a:rPr>
              <a:t>σ</a:t>
            </a:r>
            <a:endParaRPr sz="2400" baseline="1736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60169" y="3531615"/>
            <a:ext cx="2161540" cy="245110"/>
          </a:xfrm>
          <a:custGeom>
            <a:avLst/>
            <a:gdLst/>
            <a:ahLst/>
            <a:cxnLst/>
            <a:rect l="l" t="t" r="r" b="b"/>
            <a:pathLst>
              <a:path w="2161540" h="245110">
                <a:moveTo>
                  <a:pt x="2097151" y="0"/>
                </a:moveTo>
                <a:lnTo>
                  <a:pt x="2094738" y="8128"/>
                </a:lnTo>
                <a:lnTo>
                  <a:pt x="2106003" y="13938"/>
                </a:lnTo>
                <a:lnTo>
                  <a:pt x="2115804" y="22415"/>
                </a:lnTo>
                <a:lnTo>
                  <a:pt x="2136413" y="63422"/>
                </a:lnTo>
                <a:lnTo>
                  <a:pt x="2143374" y="122428"/>
                </a:lnTo>
                <a:lnTo>
                  <a:pt x="2142597" y="143960"/>
                </a:lnTo>
                <a:lnTo>
                  <a:pt x="2131060" y="197485"/>
                </a:lnTo>
                <a:lnTo>
                  <a:pt x="2106003" y="230917"/>
                </a:lnTo>
                <a:lnTo>
                  <a:pt x="2094738" y="236728"/>
                </a:lnTo>
                <a:lnTo>
                  <a:pt x="2097151" y="244856"/>
                </a:lnTo>
                <a:lnTo>
                  <a:pt x="2135530" y="218156"/>
                </a:lnTo>
                <a:lnTo>
                  <a:pt x="2157349" y="165671"/>
                </a:lnTo>
                <a:lnTo>
                  <a:pt x="2161534" y="122555"/>
                </a:lnTo>
                <a:lnTo>
                  <a:pt x="2160540" y="101002"/>
                </a:lnTo>
                <a:lnTo>
                  <a:pt x="2152110" y="59777"/>
                </a:lnTo>
                <a:lnTo>
                  <a:pt x="2124535" y="14541"/>
                </a:lnTo>
                <a:lnTo>
                  <a:pt x="2111754" y="5639"/>
                </a:lnTo>
                <a:lnTo>
                  <a:pt x="2097151" y="0"/>
                </a:lnTo>
                <a:close/>
              </a:path>
              <a:path w="2161540" h="245110">
                <a:moveTo>
                  <a:pt x="64262" y="0"/>
                </a:moveTo>
                <a:lnTo>
                  <a:pt x="25900" y="26681"/>
                </a:lnTo>
                <a:lnTo>
                  <a:pt x="4127" y="79089"/>
                </a:lnTo>
                <a:lnTo>
                  <a:pt x="0" y="122428"/>
                </a:lnTo>
                <a:lnTo>
                  <a:pt x="988" y="143960"/>
                </a:lnTo>
                <a:lnTo>
                  <a:pt x="9322" y="185007"/>
                </a:lnTo>
                <a:lnTo>
                  <a:pt x="36925" y="230266"/>
                </a:lnTo>
                <a:lnTo>
                  <a:pt x="64262" y="244856"/>
                </a:lnTo>
                <a:lnTo>
                  <a:pt x="66801" y="236728"/>
                </a:lnTo>
                <a:lnTo>
                  <a:pt x="55536" y="230917"/>
                </a:lnTo>
                <a:lnTo>
                  <a:pt x="45735" y="222440"/>
                </a:lnTo>
                <a:lnTo>
                  <a:pt x="25072" y="181437"/>
                </a:lnTo>
                <a:lnTo>
                  <a:pt x="19024" y="144811"/>
                </a:lnTo>
                <a:lnTo>
                  <a:pt x="18924" y="143960"/>
                </a:lnTo>
                <a:lnTo>
                  <a:pt x="18161" y="122555"/>
                </a:lnTo>
                <a:lnTo>
                  <a:pt x="18924" y="101002"/>
                </a:lnTo>
                <a:lnTo>
                  <a:pt x="21224" y="81295"/>
                </a:lnTo>
                <a:lnTo>
                  <a:pt x="37387" y="33559"/>
                </a:lnTo>
                <a:lnTo>
                  <a:pt x="66801" y="8128"/>
                </a:lnTo>
                <a:lnTo>
                  <a:pt x="64262" y="0"/>
                </a:lnTo>
                <a:close/>
              </a:path>
            </a:pathLst>
          </a:custGeom>
          <a:solidFill>
            <a:srgbClr val="413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95855" y="3418458"/>
            <a:ext cx="280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37" baseline="-20833" dirty="0">
                <a:solidFill>
                  <a:srgbClr val="413B39"/>
                </a:solidFill>
                <a:latin typeface="Cambria Math"/>
                <a:cs typeface="Cambria Math"/>
              </a:rPr>
              <a:t>𝐶</a:t>
            </a:r>
            <a:r>
              <a:rPr sz="1150" spc="25" dirty="0">
                <a:solidFill>
                  <a:srgbClr val="413B39"/>
                </a:solidFill>
                <a:latin typeface="Cambria Math"/>
                <a:cs typeface="Cambria Math"/>
              </a:rPr>
              <a:t>∗</a:t>
            </a:r>
            <a:endParaRPr sz="1150">
              <a:latin typeface="Cambria Math"/>
              <a:cs typeface="Cambria Math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2545" y="3561334"/>
            <a:ext cx="217550" cy="18770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761235" y="3598290"/>
            <a:ext cx="1932305" cy="203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80670" algn="l"/>
                <a:tab pos="1410335" algn="l"/>
              </a:tabLst>
            </a:pPr>
            <a:r>
              <a:rPr sz="1150" spc="5" dirty="0">
                <a:solidFill>
                  <a:srgbClr val="413B39"/>
                </a:solidFill>
                <a:latin typeface="Cambria Math"/>
                <a:cs typeface="Cambria Math"/>
              </a:rPr>
              <a:t>𝑡</a:t>
            </a:r>
            <a:r>
              <a:rPr sz="11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150" spc="50" dirty="0">
                <a:solidFill>
                  <a:srgbClr val="413B39"/>
                </a:solidFill>
                <a:latin typeface="Cambria Math"/>
                <a:cs typeface="Cambria Math"/>
              </a:rPr>
              <a:t>𝐶𝑎𝑟𝑛𝑜𝑡</a:t>
            </a:r>
            <a:r>
              <a:rPr sz="11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725" spc="75" baseline="2415" dirty="0">
                <a:solidFill>
                  <a:srgbClr val="413B39"/>
                </a:solidFill>
                <a:latin typeface="Cambria Math"/>
                <a:cs typeface="Cambria Math"/>
              </a:rPr>
              <a:t>𝐶𝑎𝑟𝑛𝑜𝑡</a:t>
            </a:r>
            <a:endParaRPr sz="1725" baseline="2415">
              <a:latin typeface="Cambria Math"/>
              <a:cs typeface="Cambria Math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1828" y="3561334"/>
            <a:ext cx="216026" cy="18770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636266" y="3497707"/>
            <a:ext cx="1235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600" algn="l"/>
                <a:tab pos="1141730" algn="l"/>
              </a:tabLst>
            </a:pP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𝑡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	− 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𝐶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𝑡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7353" y="3156178"/>
            <a:ext cx="697230" cy="46545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1435" algn="r">
              <a:lnSpc>
                <a:spcPct val="100000"/>
              </a:lnSpc>
              <a:spcBef>
                <a:spcPts val="445"/>
              </a:spcBef>
            </a:pPr>
            <a:r>
              <a:rPr sz="1150" spc="55" dirty="0">
                <a:solidFill>
                  <a:srgbClr val="413B39"/>
                </a:solidFill>
                <a:latin typeface="Cambria Math"/>
                <a:cs typeface="Cambria Math"/>
              </a:rPr>
              <a:t>𝑇</a:t>
            </a:r>
            <a:r>
              <a:rPr sz="1425" spc="82" baseline="-14619" dirty="0">
                <a:solidFill>
                  <a:srgbClr val="413B39"/>
                </a:solidFill>
                <a:latin typeface="Cambria Math"/>
                <a:cs typeface="Cambria Math"/>
              </a:rPr>
              <a:t>𝑐𝑜𝑛𝑑</a:t>
            </a:r>
            <a:r>
              <a:rPr sz="1150" spc="55" dirty="0">
                <a:solidFill>
                  <a:srgbClr val="413B39"/>
                </a:solidFill>
                <a:latin typeface="Cambria Math"/>
                <a:cs typeface="Cambria Math"/>
              </a:rPr>
              <a:t>(𝑡)</a:t>
            </a:r>
            <a:endParaRPr sz="1150">
              <a:latin typeface="Cambria Math"/>
              <a:cs typeface="Cambria Math"/>
            </a:endParaRPr>
          </a:p>
          <a:p>
            <a:pPr marR="30480" algn="r">
              <a:lnSpc>
                <a:spcPct val="100000"/>
              </a:lnSpc>
              <a:spcBef>
                <a:spcPts val="355"/>
              </a:spcBef>
            </a:pPr>
            <a:r>
              <a:rPr sz="1150" spc="-50" dirty="0">
                <a:solidFill>
                  <a:srgbClr val="413B39"/>
                </a:solidFill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2388" y="4048150"/>
            <a:ext cx="7002145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3.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Calculate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Carnot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factor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temperatures of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clusters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plot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Carnot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factor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vs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ambient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temperature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0" dirty="0"/>
              <a:t>Performance</a:t>
            </a:r>
            <a:r>
              <a:rPr spc="-509" dirty="0"/>
              <a:t> </a:t>
            </a:r>
            <a:r>
              <a:rPr spc="-370" dirty="0"/>
              <a:t>evaluation</a:t>
            </a:r>
            <a:r>
              <a:rPr spc="-530" dirty="0"/>
              <a:t> </a:t>
            </a:r>
            <a:r>
              <a:rPr spc="235" dirty="0"/>
              <a:t>–</a:t>
            </a:r>
            <a:r>
              <a:rPr spc="-484" dirty="0"/>
              <a:t> </a:t>
            </a:r>
            <a:r>
              <a:rPr spc="-360" dirty="0"/>
              <a:t>Economics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291" y="1012469"/>
            <a:ext cx="7381875" cy="234061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Using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the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reconciled</a:t>
            </a:r>
            <a:r>
              <a:rPr sz="16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data:</a:t>
            </a:r>
            <a:endParaRPr sz="1600">
              <a:latin typeface="Arial"/>
              <a:cs typeface="Arial"/>
            </a:endParaRPr>
          </a:p>
          <a:p>
            <a:pPr marL="245745" indent="-227329">
              <a:lnSpc>
                <a:spcPts val="1825"/>
              </a:lnSpc>
              <a:spcBef>
                <a:spcPts val="960"/>
              </a:spcBef>
              <a:buAutoNum type="arabicPeriod"/>
              <a:tabLst>
                <a:tab pos="24574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Size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exchangers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compressors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worst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case,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i.e.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highest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endParaRPr sz="1600">
              <a:latin typeface="Arial MT"/>
              <a:cs typeface="Arial MT"/>
            </a:endParaRPr>
          </a:p>
          <a:p>
            <a:pPr marL="18415">
              <a:lnSpc>
                <a:spcPts val="1825"/>
              </a:lnSpc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demand,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present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600" spc="-5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set</a:t>
            </a:r>
            <a:endParaRPr sz="1600">
              <a:latin typeface="Arial MT"/>
              <a:cs typeface="Arial MT"/>
            </a:endParaRPr>
          </a:p>
          <a:p>
            <a:pPr marL="18415" marR="239395" indent="227329">
              <a:lnSpc>
                <a:spcPts val="1730"/>
              </a:lnSpc>
              <a:spcBef>
                <a:spcPts val="815"/>
              </a:spcBef>
              <a:buAutoNum type="arabicPeriod" startAt="2"/>
              <a:tabLst>
                <a:tab pos="24574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Calculate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specific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capital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cost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pump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considering</a:t>
            </a:r>
            <a:r>
              <a:rPr sz="1600" spc="-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compressors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6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exchangers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413B39"/>
              </a:buClr>
              <a:buFont typeface="Arial MT"/>
              <a:buAutoNum type="arabicPeriod" startAt="2"/>
            </a:pPr>
            <a:endParaRPr sz="1600">
              <a:latin typeface="Arial MT"/>
              <a:cs typeface="Arial MT"/>
            </a:endParaRPr>
          </a:p>
          <a:p>
            <a:pPr marL="189230" marR="215900" lvl="1" indent="-171450">
              <a:lnSpc>
                <a:spcPts val="173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19050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Use</a:t>
            </a:r>
            <a:r>
              <a:rPr sz="1600" b="1" spc="-5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reconciled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data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for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different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working</a:t>
            </a:r>
            <a:r>
              <a:rPr sz="1600" b="1" spc="-6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fluids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to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compare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the 	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thermodynamic</a:t>
            </a:r>
            <a:r>
              <a:rPr sz="1600" b="1" spc="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economic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performances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of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system</a:t>
            </a:r>
            <a:r>
              <a:rPr sz="1600" b="1" spc="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in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each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case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different</a:t>
            </a:r>
            <a:r>
              <a:rPr spc="-15" dirty="0"/>
              <a:t> </a:t>
            </a:r>
            <a:r>
              <a:rPr dirty="0"/>
              <a:t>working</a:t>
            </a:r>
            <a:r>
              <a:rPr spc="-35" dirty="0"/>
              <a:t> </a:t>
            </a:r>
            <a:r>
              <a:rPr spc="-10" dirty="0"/>
              <a:t>fluids:</a:t>
            </a: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pc="-10" dirty="0"/>
          </a:p>
          <a:p>
            <a:pPr marL="222250" indent="-171450">
              <a:lnSpc>
                <a:spcPct val="10000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222250" algn="l"/>
              </a:tabLst>
            </a:pPr>
            <a:r>
              <a:rPr i="0" u="none" dirty="0">
                <a:latin typeface="Arial MT"/>
                <a:cs typeface="Arial MT"/>
              </a:rPr>
              <a:t>Size</a:t>
            </a:r>
            <a:r>
              <a:rPr i="0" u="none" spc="-4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heat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exchangers</a:t>
            </a:r>
            <a:r>
              <a:rPr i="0" u="none" spc="-1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and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compressors</a:t>
            </a:r>
          </a:p>
          <a:p>
            <a:pPr marL="222250" indent="-171450">
              <a:lnSpc>
                <a:spcPts val="1825"/>
              </a:lnSpc>
              <a:spcBef>
                <a:spcPts val="615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222250" algn="l"/>
              </a:tabLst>
            </a:pPr>
            <a:r>
              <a:rPr i="0" u="none" spc="-25" dirty="0">
                <a:latin typeface="Arial MT"/>
                <a:cs typeface="Arial MT"/>
              </a:rPr>
              <a:t>Total </a:t>
            </a:r>
            <a:r>
              <a:rPr i="0" u="none" dirty="0">
                <a:latin typeface="Arial MT"/>
                <a:cs typeface="Arial MT"/>
              </a:rPr>
              <a:t>cost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system</a:t>
            </a:r>
            <a:r>
              <a:rPr i="0" u="none" spc="-1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including</a:t>
            </a:r>
            <a:r>
              <a:rPr i="0" u="none" spc="-5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investment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cost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heat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exchangers</a:t>
            </a:r>
          </a:p>
          <a:p>
            <a:pPr marL="222885">
              <a:lnSpc>
                <a:spcPts val="1825"/>
              </a:lnSpc>
            </a:pPr>
            <a:r>
              <a:rPr i="0" u="none" dirty="0">
                <a:latin typeface="Arial MT"/>
                <a:cs typeface="Arial MT"/>
              </a:rPr>
              <a:t>and</a:t>
            </a:r>
            <a:r>
              <a:rPr i="0" u="none" spc="-15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compressors</a:t>
            </a:r>
          </a:p>
          <a:p>
            <a:pPr marL="222885" marR="217804" indent="-172720">
              <a:lnSpc>
                <a:spcPts val="1730"/>
              </a:lnSpc>
              <a:spcBef>
                <a:spcPts val="815"/>
              </a:spcBef>
            </a:pPr>
            <a:r>
              <a:rPr sz="1450" i="0" u="none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i="0" u="none" spc="5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b="1" i="0" u="none" dirty="0">
                <a:latin typeface="Arial"/>
                <a:cs typeface="Arial"/>
              </a:rPr>
              <a:t>Provide</a:t>
            </a:r>
            <a:r>
              <a:rPr b="1" i="0" u="none" spc="10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decision</a:t>
            </a:r>
            <a:r>
              <a:rPr b="1" i="0" u="none" spc="-20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support</a:t>
            </a:r>
            <a:r>
              <a:rPr b="1" i="0" u="none" spc="-1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to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EPFL</a:t>
            </a:r>
            <a:r>
              <a:rPr b="1" i="0" u="none" spc="-7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to</a:t>
            </a:r>
            <a:r>
              <a:rPr b="1" i="0" u="none" spc="-20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choose</a:t>
            </a:r>
            <a:r>
              <a:rPr b="1" i="0" u="none" spc="-30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the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working</a:t>
            </a:r>
            <a:r>
              <a:rPr b="1" i="0" u="none" spc="-5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fluid</a:t>
            </a:r>
            <a:r>
              <a:rPr b="1" i="0" u="none" spc="-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for</a:t>
            </a:r>
            <a:r>
              <a:rPr b="1" i="0" u="none" spc="-15" dirty="0">
                <a:latin typeface="Arial"/>
                <a:cs typeface="Arial"/>
              </a:rPr>
              <a:t> </a:t>
            </a:r>
            <a:r>
              <a:rPr b="1" i="0" u="none" spc="-25" dirty="0">
                <a:latin typeface="Arial"/>
                <a:cs typeface="Arial"/>
              </a:rPr>
              <a:t>the </a:t>
            </a:r>
            <a:r>
              <a:rPr b="1" i="0" u="none" spc="-10" dirty="0">
                <a:latin typeface="Arial"/>
                <a:cs typeface="Arial"/>
              </a:rPr>
              <a:t>two-</a:t>
            </a:r>
            <a:r>
              <a:rPr b="1" i="0" u="none" dirty="0">
                <a:latin typeface="Arial"/>
                <a:cs typeface="Arial"/>
              </a:rPr>
              <a:t>stage</a:t>
            </a:r>
            <a:r>
              <a:rPr b="1" i="0" u="none" spc="-20" dirty="0">
                <a:latin typeface="Arial"/>
                <a:cs typeface="Arial"/>
              </a:rPr>
              <a:t> </a:t>
            </a:r>
            <a:r>
              <a:rPr b="1" i="0" u="none" spc="-25" dirty="0">
                <a:latin typeface="Arial"/>
                <a:cs typeface="Arial"/>
              </a:rPr>
              <a:t>HP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450">
              <a:latin typeface="Arial"/>
              <a:cs typeface="Arial"/>
            </a:endParaRPr>
          </a:p>
          <a:p>
            <a:pPr marL="222250" indent="-171450">
              <a:lnSpc>
                <a:spcPct val="10000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222250" algn="l"/>
              </a:tabLst>
            </a:pPr>
            <a:r>
              <a:rPr i="0" u="none" dirty="0">
                <a:latin typeface="Arial MT"/>
                <a:cs typeface="Arial MT"/>
              </a:rPr>
              <a:t>Unit</a:t>
            </a:r>
            <a:r>
              <a:rPr i="0" u="none" spc="-4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cost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system per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kW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heat</a:t>
            </a:r>
            <a:r>
              <a:rPr i="0" u="none" spc="-2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pump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capacity</a:t>
            </a:r>
            <a:r>
              <a:rPr i="0" u="none" spc="-45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installed</a:t>
            </a:r>
          </a:p>
          <a:p>
            <a:pPr marL="222250" indent="-171450">
              <a:lnSpc>
                <a:spcPct val="100000"/>
              </a:lnSpc>
              <a:spcBef>
                <a:spcPts val="60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222250" algn="l"/>
              </a:tabLst>
            </a:pPr>
            <a:r>
              <a:rPr i="0" u="none" dirty="0">
                <a:latin typeface="Arial MT"/>
                <a:cs typeface="Arial MT"/>
              </a:rPr>
              <a:t>Carnot</a:t>
            </a:r>
            <a:r>
              <a:rPr i="0" u="none" spc="-4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factor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as</a:t>
            </a:r>
            <a:r>
              <a:rPr i="0" u="none" spc="-4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</a:t>
            </a:r>
            <a:r>
              <a:rPr i="0" u="none" spc="-4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polynomial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function</a:t>
            </a:r>
            <a:r>
              <a:rPr i="0" u="none" spc="-5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of</a:t>
            </a:r>
            <a:r>
              <a:rPr i="0" u="none" spc="-4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the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ambient</a:t>
            </a:r>
            <a:r>
              <a:rPr i="0" u="none" spc="-5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temperature</a:t>
            </a:r>
            <a:r>
              <a:rPr i="0" u="none" spc="5" dirty="0">
                <a:latin typeface="Arial MT"/>
                <a:cs typeface="Arial MT"/>
              </a:rPr>
              <a:t> </a:t>
            </a:r>
            <a:r>
              <a:rPr i="0" u="none" spc="-20" dirty="0">
                <a:latin typeface="Cambria Math"/>
                <a:cs typeface="Cambria Math"/>
              </a:rPr>
              <a:t>𝑇</a:t>
            </a:r>
            <a:r>
              <a:rPr sz="1725" i="0" u="none" spc="-30" baseline="-14492" dirty="0">
                <a:latin typeface="Cambria Math"/>
                <a:cs typeface="Cambria Math"/>
              </a:rPr>
              <a:t>𝑒𝑥𝑡</a:t>
            </a:r>
            <a:endParaRPr sz="1725" baseline="-14492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615"/>
              </a:spcBef>
            </a:pPr>
            <a:r>
              <a:rPr sz="1450" i="0" u="none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i="0" u="none" spc="55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b="1" i="0" u="none" dirty="0">
                <a:latin typeface="Arial"/>
                <a:cs typeface="Arial"/>
              </a:rPr>
              <a:t>Information</a:t>
            </a:r>
            <a:r>
              <a:rPr b="1" i="0" u="none" spc="1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to</a:t>
            </a:r>
            <a:r>
              <a:rPr b="1" i="0" u="none" spc="-1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be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used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in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dirty="0">
                <a:latin typeface="Arial"/>
                <a:cs typeface="Arial"/>
              </a:rPr>
              <a:t>Part</a:t>
            </a:r>
            <a:r>
              <a:rPr b="1" i="0" u="none" spc="-25" dirty="0">
                <a:latin typeface="Arial"/>
                <a:cs typeface="Arial"/>
              </a:rPr>
              <a:t> </a:t>
            </a:r>
            <a:r>
              <a:rPr b="1" i="0" u="none" spc="-60" dirty="0"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388" y="57099"/>
            <a:ext cx="30353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Deliverables</a:t>
            </a:r>
            <a:r>
              <a:rPr spc="-520" dirty="0"/>
              <a:t> </a:t>
            </a:r>
            <a:r>
              <a:rPr spc="235" dirty="0"/>
              <a:t>–</a:t>
            </a:r>
            <a:r>
              <a:rPr spc="-475" dirty="0"/>
              <a:t> </a:t>
            </a:r>
            <a:r>
              <a:rPr spc="-315" dirty="0"/>
              <a:t>Part</a:t>
            </a:r>
            <a:r>
              <a:rPr spc="-50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5626" y="2571750"/>
            <a:ext cx="2738755" cy="2111375"/>
          </a:xfrm>
          <a:prstGeom prst="rect">
            <a:avLst/>
          </a:prstGeom>
          <a:solidFill>
            <a:srgbClr val="E20512"/>
          </a:solidFill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3200">
              <a:latin typeface="Times New Roman"/>
              <a:cs typeface="Times New Roman"/>
            </a:endParaRPr>
          </a:p>
          <a:p>
            <a:pPr marL="180975">
              <a:lnSpc>
                <a:spcPts val="3650"/>
              </a:lnSpc>
            </a:pPr>
            <a:r>
              <a:rPr sz="3200" b="1" spc="-425" dirty="0">
                <a:solidFill>
                  <a:srgbClr val="FFFFFF"/>
                </a:solidFill>
                <a:latin typeface="Trebuchet MS"/>
                <a:cs typeface="Trebuchet MS"/>
              </a:rPr>
              <a:t>Appendix</a:t>
            </a:r>
            <a:r>
              <a:rPr sz="3200" b="1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18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180975">
              <a:lnSpc>
                <a:spcPts val="3650"/>
              </a:lnSpc>
            </a:pPr>
            <a:r>
              <a:rPr sz="3200" b="1" spc="-300" dirty="0">
                <a:solidFill>
                  <a:srgbClr val="FFFFFF"/>
                </a:solidFill>
                <a:latin typeface="Trebuchet MS"/>
                <a:cs typeface="Trebuchet MS"/>
              </a:rPr>
              <a:t>Belsim</a:t>
            </a:r>
            <a:r>
              <a:rPr sz="3200" b="1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415" dirty="0">
                <a:solidFill>
                  <a:srgbClr val="FFFFFF"/>
                </a:solidFill>
                <a:latin typeface="Trebuchet MS"/>
                <a:cs typeface="Trebuchet MS"/>
              </a:rPr>
              <a:t>VALI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084" y="3183639"/>
            <a:ext cx="124460" cy="1644014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NAME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EVENT</a:t>
            </a:r>
            <a:r>
              <a:rPr sz="700" spc="-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/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NAME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PRESENTATION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8950"/>
            <a:ext cx="124460" cy="35496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Speaker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18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19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173" y="878872"/>
            <a:ext cx="6363583" cy="36681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2388" y="57099"/>
            <a:ext cx="3094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Vali</a:t>
            </a:r>
            <a:r>
              <a:rPr spc="-535" dirty="0"/>
              <a:t> </a:t>
            </a:r>
            <a:r>
              <a:rPr spc="-355" dirty="0"/>
              <a:t>modelling</a:t>
            </a:r>
            <a:r>
              <a:rPr spc="-535" dirty="0"/>
              <a:t> </a:t>
            </a:r>
            <a:r>
              <a:rPr spc="-204" dirty="0"/>
              <a:t>basics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388" y="990346"/>
            <a:ext cx="7482840" cy="29718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715" algn="just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Provide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decision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support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95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EPFL</a:t>
            </a:r>
            <a:r>
              <a:rPr sz="1600" spc="65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choose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working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fluid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95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90" dirty="0">
                <a:solidFill>
                  <a:srgbClr val="413B39"/>
                </a:solidFill>
                <a:latin typeface="Arial MT"/>
                <a:cs typeface="Arial MT"/>
              </a:rPr>
              <a:t> 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novel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centralized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heating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system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composed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two-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stage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HP</a:t>
            </a:r>
            <a:r>
              <a:rPr sz="1600" spc="-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with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maximum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capacity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of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6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MW</a:t>
            </a:r>
            <a:r>
              <a:rPr sz="16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based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on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environmental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economic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characteristics.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Tasks: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ts val="1730"/>
              </a:lnSpc>
              <a:spcBef>
                <a:spcPts val="830"/>
              </a:spcBef>
              <a:buClr>
                <a:srgbClr val="E20512"/>
              </a:buClr>
              <a:buSzPct val="90625"/>
              <a:buAutoNum type="arabicPeriod"/>
              <a:tabLst>
                <a:tab pos="355600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Build</a:t>
            </a:r>
            <a:r>
              <a:rPr sz="1600" spc="1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600" spc="1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thermodynamic</a:t>
            </a:r>
            <a:r>
              <a:rPr sz="1600" spc="17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204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20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20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two-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stage</a:t>
            </a:r>
            <a:r>
              <a:rPr sz="1600" spc="2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HP</a:t>
            </a:r>
            <a:r>
              <a:rPr sz="1600" spc="1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600" spc="1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1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process</a:t>
            </a:r>
            <a:r>
              <a:rPr sz="1600" spc="20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simulation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software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Belsim</a:t>
            </a:r>
            <a:r>
              <a:rPr sz="1600" spc="-7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VALI</a:t>
            </a:r>
            <a:endParaRPr sz="1600">
              <a:latin typeface="Arial MT"/>
              <a:cs typeface="Arial MT"/>
            </a:endParaRPr>
          </a:p>
          <a:p>
            <a:pPr marL="354965" indent="-342265">
              <a:lnSpc>
                <a:spcPts val="1825"/>
              </a:lnSpc>
              <a:spcBef>
                <a:spcPts val="570"/>
              </a:spcBef>
              <a:buClr>
                <a:srgbClr val="E20512"/>
              </a:buClr>
              <a:buSzPct val="90625"/>
              <a:buAutoNum type="arabicPeriod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Use</a:t>
            </a:r>
            <a:r>
              <a:rPr sz="1600" spc="229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measurement</a:t>
            </a:r>
            <a:r>
              <a:rPr sz="1600" spc="229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data</a:t>
            </a:r>
            <a:r>
              <a:rPr sz="1600" spc="2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2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performing</a:t>
            </a:r>
            <a:r>
              <a:rPr sz="1600" spc="2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Degrees</a:t>
            </a:r>
            <a:r>
              <a:rPr sz="1600" spc="2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2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Freedom</a:t>
            </a:r>
            <a:r>
              <a:rPr sz="1600" spc="2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(DoF)</a:t>
            </a:r>
            <a:r>
              <a:rPr sz="1600" spc="2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2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data</a:t>
            </a:r>
            <a:endParaRPr sz="1600">
              <a:latin typeface="Arial MT"/>
              <a:cs typeface="Arial MT"/>
            </a:endParaRPr>
          </a:p>
          <a:p>
            <a:pPr marL="355600">
              <a:lnSpc>
                <a:spcPts val="1825"/>
              </a:lnSpc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reconciliation</a:t>
            </a:r>
            <a:r>
              <a:rPr sz="1600" spc="-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analyses</a:t>
            </a:r>
            <a:endParaRPr sz="1600">
              <a:latin typeface="Arial MT"/>
              <a:cs typeface="Arial MT"/>
            </a:endParaRPr>
          </a:p>
          <a:p>
            <a:pPr marL="355600" marR="6350" indent="-342900">
              <a:lnSpc>
                <a:spcPts val="1730"/>
              </a:lnSpc>
              <a:spcBef>
                <a:spcPts val="830"/>
              </a:spcBef>
              <a:buClr>
                <a:srgbClr val="E20512"/>
              </a:buClr>
              <a:buSzPct val="90625"/>
              <a:buAutoNum type="arabicPeriod" startAt="3"/>
              <a:tabLst>
                <a:tab pos="355600" algn="l"/>
                <a:tab pos="712914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Use</a:t>
            </a:r>
            <a:r>
              <a:rPr sz="1600" spc="9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1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results</a:t>
            </a:r>
            <a:r>
              <a:rPr sz="1600" spc="114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10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1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data</a:t>
            </a:r>
            <a:r>
              <a:rPr sz="1600" spc="1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reconciliation</a:t>
            </a:r>
            <a:r>
              <a:rPr sz="1600" spc="10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9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evaluate</a:t>
            </a:r>
            <a:r>
              <a:rPr sz="1600" spc="114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1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thermodynamic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and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economic</a:t>
            </a:r>
            <a:r>
              <a:rPr sz="16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performances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system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388" y="57099"/>
            <a:ext cx="2285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Project</a:t>
            </a:r>
            <a:r>
              <a:rPr spc="-520" dirty="0"/>
              <a:t> </a:t>
            </a:r>
            <a:r>
              <a:rPr spc="235" dirty="0"/>
              <a:t>–</a:t>
            </a:r>
            <a:r>
              <a:rPr spc="-490" dirty="0"/>
              <a:t> </a:t>
            </a:r>
            <a:r>
              <a:rPr spc="-315" dirty="0"/>
              <a:t>Part</a:t>
            </a:r>
            <a:r>
              <a:rPr spc="-509" dirty="0"/>
              <a:t> </a:t>
            </a:r>
            <a:r>
              <a:rPr spc="-85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2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20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172" y="1093674"/>
            <a:ext cx="6560320" cy="28304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2388" y="57099"/>
            <a:ext cx="3094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Vali</a:t>
            </a:r>
            <a:r>
              <a:rPr spc="-535" dirty="0"/>
              <a:t> </a:t>
            </a:r>
            <a:r>
              <a:rPr spc="-355" dirty="0"/>
              <a:t>modelling</a:t>
            </a:r>
            <a:r>
              <a:rPr spc="-535" dirty="0"/>
              <a:t> </a:t>
            </a:r>
            <a:r>
              <a:rPr spc="-204" dirty="0"/>
              <a:t>basics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21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448" y="670716"/>
            <a:ext cx="6447066" cy="43311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2388" y="57099"/>
            <a:ext cx="3094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Vali</a:t>
            </a:r>
            <a:r>
              <a:rPr spc="-535" dirty="0"/>
              <a:t> </a:t>
            </a:r>
            <a:r>
              <a:rPr spc="-355" dirty="0"/>
              <a:t>modelling</a:t>
            </a:r>
            <a:r>
              <a:rPr spc="-535" dirty="0"/>
              <a:t> </a:t>
            </a:r>
            <a:r>
              <a:rPr spc="-204" dirty="0"/>
              <a:t>basics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22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982" y="817761"/>
            <a:ext cx="8068477" cy="37027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Commonly</a:t>
            </a:r>
            <a:r>
              <a:rPr spc="-509" dirty="0"/>
              <a:t> </a:t>
            </a:r>
            <a:r>
              <a:rPr spc="-340" dirty="0"/>
              <a:t>used</a:t>
            </a:r>
            <a:r>
              <a:rPr spc="-515" dirty="0"/>
              <a:t> </a:t>
            </a:r>
            <a:r>
              <a:rPr spc="-340" dirty="0"/>
              <a:t>Vali</a:t>
            </a:r>
            <a:r>
              <a:rPr spc="-525" dirty="0"/>
              <a:t> </a:t>
            </a:r>
            <a:r>
              <a:rPr spc="-325" dirty="0"/>
              <a:t>units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Commonly</a:t>
            </a:r>
            <a:r>
              <a:rPr spc="-509" dirty="0"/>
              <a:t> </a:t>
            </a:r>
            <a:r>
              <a:rPr spc="-340" dirty="0"/>
              <a:t>used</a:t>
            </a:r>
            <a:r>
              <a:rPr spc="-515" dirty="0"/>
              <a:t> </a:t>
            </a:r>
            <a:r>
              <a:rPr spc="-340" dirty="0"/>
              <a:t>Vali</a:t>
            </a:r>
            <a:r>
              <a:rPr spc="-525" dirty="0"/>
              <a:t> </a:t>
            </a:r>
            <a:r>
              <a:rPr spc="-325" dirty="0"/>
              <a:t>units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355" y="1566118"/>
            <a:ext cx="6167215" cy="30587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46" y="831296"/>
            <a:ext cx="7943128" cy="3443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Commonly</a:t>
            </a:r>
            <a:r>
              <a:rPr spc="-509" dirty="0"/>
              <a:t> </a:t>
            </a:r>
            <a:r>
              <a:rPr spc="-340" dirty="0"/>
              <a:t>used</a:t>
            </a:r>
            <a:r>
              <a:rPr spc="-515" dirty="0"/>
              <a:t> </a:t>
            </a:r>
            <a:r>
              <a:rPr spc="-340" dirty="0"/>
              <a:t>Vali</a:t>
            </a:r>
            <a:r>
              <a:rPr spc="-525" dirty="0"/>
              <a:t> </a:t>
            </a:r>
            <a:r>
              <a:rPr spc="-325" dirty="0"/>
              <a:t>units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558" y="773967"/>
            <a:ext cx="6660286" cy="38978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Commonly</a:t>
            </a:r>
            <a:r>
              <a:rPr spc="-509" dirty="0"/>
              <a:t> </a:t>
            </a:r>
            <a:r>
              <a:rPr spc="-340" dirty="0"/>
              <a:t>used</a:t>
            </a:r>
            <a:r>
              <a:rPr spc="-515" dirty="0"/>
              <a:t> </a:t>
            </a:r>
            <a:r>
              <a:rPr spc="-340" dirty="0"/>
              <a:t>Vali</a:t>
            </a:r>
            <a:r>
              <a:rPr spc="-525" dirty="0"/>
              <a:t> </a:t>
            </a:r>
            <a:r>
              <a:rPr spc="-325" dirty="0"/>
              <a:t>units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68" y="780872"/>
            <a:ext cx="2270507" cy="1677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2048" y="1111724"/>
            <a:ext cx="6182283" cy="35238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26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5" dirty="0"/>
              <a:t>Commonly</a:t>
            </a:r>
            <a:r>
              <a:rPr spc="-509" dirty="0"/>
              <a:t> </a:t>
            </a:r>
            <a:r>
              <a:rPr spc="-340" dirty="0"/>
              <a:t>used</a:t>
            </a:r>
            <a:r>
              <a:rPr spc="-515" dirty="0"/>
              <a:t> </a:t>
            </a:r>
            <a:r>
              <a:rPr spc="-340" dirty="0"/>
              <a:t>Vali</a:t>
            </a:r>
            <a:r>
              <a:rPr spc="-525" dirty="0"/>
              <a:t> </a:t>
            </a:r>
            <a:r>
              <a:rPr spc="-325" dirty="0"/>
              <a:t>units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7181" y="1262795"/>
            <a:ext cx="6682676" cy="3313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597" y="772937"/>
            <a:ext cx="6896481" cy="3281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27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0" dirty="0"/>
              <a:t>How</a:t>
            </a:r>
            <a:r>
              <a:rPr spc="-540" dirty="0"/>
              <a:t> </a:t>
            </a:r>
            <a:r>
              <a:rPr spc="-345" dirty="0"/>
              <a:t>to</a:t>
            </a:r>
            <a:r>
              <a:rPr spc="-509" dirty="0"/>
              <a:t> </a:t>
            </a:r>
            <a:r>
              <a:rPr spc="-409" dirty="0"/>
              <a:t>run</a:t>
            </a:r>
            <a:r>
              <a:rPr spc="-509" dirty="0"/>
              <a:t> </a:t>
            </a:r>
            <a:r>
              <a:rPr spc="-195" dirty="0"/>
              <a:t>a</a:t>
            </a:r>
            <a:r>
              <a:rPr spc="-505" dirty="0"/>
              <a:t> </a:t>
            </a:r>
            <a:r>
              <a:rPr spc="-340" dirty="0"/>
              <a:t>Vali</a:t>
            </a:r>
            <a:r>
              <a:rPr spc="-535" dirty="0"/>
              <a:t> </a:t>
            </a:r>
            <a:r>
              <a:rPr spc="-42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931" y="1116798"/>
            <a:ext cx="7132603" cy="29034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Vali</a:t>
            </a:r>
            <a:r>
              <a:rPr spc="-535" dirty="0"/>
              <a:t> </a:t>
            </a:r>
            <a:r>
              <a:rPr spc="-360" dirty="0"/>
              <a:t>input</a:t>
            </a:r>
            <a:r>
              <a:rPr spc="-540" dirty="0"/>
              <a:t> </a:t>
            </a:r>
            <a:r>
              <a:rPr spc="-295" dirty="0"/>
              <a:t>file</a:t>
            </a:r>
            <a:r>
              <a:rPr spc="-520" dirty="0"/>
              <a:t> </a:t>
            </a:r>
            <a:r>
              <a:rPr spc="235" dirty="0"/>
              <a:t>–</a:t>
            </a:r>
            <a:r>
              <a:rPr spc="-495" dirty="0"/>
              <a:t> </a:t>
            </a:r>
            <a:r>
              <a:rPr spc="-355" dirty="0"/>
              <a:t>Measurements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9237" y="777191"/>
            <a:ext cx="4552529" cy="35950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293" y="181102"/>
            <a:ext cx="12001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25" dirty="0">
                <a:solidFill>
                  <a:srgbClr val="413B39"/>
                </a:solidFill>
                <a:latin typeface="Trebuchet MS"/>
                <a:cs typeface="Trebuchet MS"/>
              </a:rPr>
              <a:t>29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0" dirty="0"/>
              <a:t>Vali</a:t>
            </a:r>
            <a:r>
              <a:rPr spc="-535" dirty="0"/>
              <a:t> </a:t>
            </a:r>
            <a:r>
              <a:rPr spc="-360" dirty="0"/>
              <a:t>input</a:t>
            </a:r>
            <a:r>
              <a:rPr spc="-540" dirty="0"/>
              <a:t> </a:t>
            </a:r>
            <a:r>
              <a:rPr spc="-295" dirty="0"/>
              <a:t>file</a:t>
            </a:r>
            <a:r>
              <a:rPr spc="-520" dirty="0"/>
              <a:t> </a:t>
            </a:r>
            <a:r>
              <a:rPr spc="235" dirty="0"/>
              <a:t>–</a:t>
            </a:r>
            <a:r>
              <a:rPr spc="-495" dirty="0"/>
              <a:t> </a:t>
            </a:r>
            <a:r>
              <a:rPr spc="-355" dirty="0"/>
              <a:t>Measurements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3002" y="667461"/>
            <a:ext cx="6318122" cy="3958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Tutorials</a:t>
            </a:r>
            <a:r>
              <a:rPr spc="-30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SwitchTube</a:t>
            </a:r>
          </a:p>
          <a:p>
            <a:pPr marL="443865" indent="-342900">
              <a:lnSpc>
                <a:spcPct val="100000"/>
              </a:lnSpc>
              <a:spcBef>
                <a:spcPts val="1325"/>
              </a:spcBef>
              <a:buClr>
                <a:srgbClr val="E20512"/>
              </a:buClr>
              <a:buSzPct val="90625"/>
              <a:buAutoNum type="arabicPeriod"/>
              <a:tabLst>
                <a:tab pos="443865" algn="l"/>
              </a:tabLst>
            </a:pPr>
            <a:r>
              <a:rPr i="0" u="none" spc="-20" dirty="0">
                <a:latin typeface="Arial MT"/>
                <a:cs typeface="Arial MT"/>
              </a:rPr>
              <a:t>Vali</a:t>
            </a:r>
            <a:r>
              <a:rPr i="0" u="none" spc="-85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Tutorial</a:t>
            </a:r>
          </a:p>
          <a:p>
            <a:pPr marL="844550" lvl="1" indent="-400685">
              <a:lnSpc>
                <a:spcPct val="100000"/>
              </a:lnSpc>
              <a:spcBef>
                <a:spcPts val="75"/>
              </a:spcBef>
              <a:buClr>
                <a:srgbClr val="E20512"/>
              </a:buClr>
              <a:buAutoNum type="romanLcPeriod"/>
              <a:tabLst>
                <a:tab pos="844550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Opening</a:t>
            </a:r>
            <a:r>
              <a:rPr sz="14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13B39"/>
                </a:solidFill>
                <a:latin typeface="Arial MT"/>
                <a:cs typeface="Arial MT"/>
              </a:rPr>
              <a:t>Vali</a:t>
            </a:r>
            <a:endParaRPr sz="1400">
              <a:latin typeface="Arial MT"/>
              <a:cs typeface="Arial MT"/>
            </a:endParaRPr>
          </a:p>
          <a:p>
            <a:pPr marL="844550" lvl="1" indent="-400685">
              <a:lnSpc>
                <a:spcPct val="100000"/>
              </a:lnSpc>
              <a:spcBef>
                <a:spcPts val="60"/>
              </a:spcBef>
              <a:buClr>
                <a:srgbClr val="E20512"/>
              </a:buClr>
              <a:buAutoNum type="romanLcPeriod"/>
              <a:tabLst>
                <a:tab pos="844550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Creating</a:t>
            </a:r>
            <a:r>
              <a:rPr sz="14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first</a:t>
            </a:r>
            <a:r>
              <a:rPr sz="14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413B39"/>
                </a:solidFill>
                <a:latin typeface="Arial MT"/>
                <a:cs typeface="Arial MT"/>
              </a:rPr>
              <a:t>PFD</a:t>
            </a:r>
            <a:endParaRPr sz="1400">
              <a:latin typeface="Arial MT"/>
              <a:cs typeface="Arial MT"/>
            </a:endParaRPr>
          </a:p>
          <a:p>
            <a:pPr marL="844550" lvl="1" indent="-400685">
              <a:lnSpc>
                <a:spcPct val="100000"/>
              </a:lnSpc>
              <a:spcBef>
                <a:spcPts val="60"/>
              </a:spcBef>
              <a:buClr>
                <a:srgbClr val="E20512"/>
              </a:buClr>
              <a:buAutoNum type="romanLcPeriod"/>
              <a:tabLst>
                <a:tab pos="844550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Defining</a:t>
            </a:r>
            <a:r>
              <a:rPr sz="1400" spc="-8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Thermods</a:t>
            </a:r>
            <a:endParaRPr sz="14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5"/>
              </a:spcBef>
              <a:buClr>
                <a:srgbClr val="E20512"/>
              </a:buClr>
              <a:buFont typeface="Arial MT"/>
              <a:buAutoNum type="romanLcPeriod"/>
            </a:pPr>
            <a:endParaRPr sz="1400">
              <a:latin typeface="Arial MT"/>
              <a:cs typeface="Arial MT"/>
            </a:endParaRPr>
          </a:p>
          <a:p>
            <a:pPr marL="443865" indent="-342900">
              <a:lnSpc>
                <a:spcPct val="100000"/>
              </a:lnSpc>
              <a:buClr>
                <a:srgbClr val="E20512"/>
              </a:buClr>
              <a:buSzPct val="90625"/>
              <a:buAutoNum type="arabicPeriod"/>
              <a:tabLst>
                <a:tab pos="443865" algn="l"/>
              </a:tabLst>
            </a:pPr>
            <a:r>
              <a:rPr i="0" u="none" dirty="0">
                <a:latin typeface="Arial MT"/>
                <a:cs typeface="Arial MT"/>
              </a:rPr>
              <a:t>Heat</a:t>
            </a:r>
            <a:r>
              <a:rPr i="0" u="none" spc="-35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pump</a:t>
            </a:r>
            <a:r>
              <a:rPr i="0" u="none" spc="-30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compressions</a:t>
            </a:r>
          </a:p>
          <a:p>
            <a:pPr marL="844550" lvl="1" indent="-400685">
              <a:lnSpc>
                <a:spcPct val="100000"/>
              </a:lnSpc>
              <a:spcBef>
                <a:spcPts val="65"/>
              </a:spcBef>
              <a:buClr>
                <a:srgbClr val="E20512"/>
              </a:buClr>
              <a:buAutoNum type="romanLcPeriod"/>
              <a:tabLst>
                <a:tab pos="844550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Creating</a:t>
            </a:r>
            <a:r>
              <a:rPr sz="14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streams</a:t>
            </a:r>
            <a:endParaRPr sz="1400">
              <a:latin typeface="Arial MT"/>
              <a:cs typeface="Arial MT"/>
            </a:endParaRPr>
          </a:p>
          <a:p>
            <a:pPr marL="960755" lvl="2" indent="-173990">
              <a:lnSpc>
                <a:spcPct val="100000"/>
              </a:lnSpc>
              <a:spcBef>
                <a:spcPts val="90"/>
              </a:spcBef>
              <a:buSzPct val="88461"/>
              <a:buChar char="•"/>
              <a:tabLst>
                <a:tab pos="960755" algn="l"/>
              </a:tabLst>
            </a:pP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Material</a:t>
            </a:r>
            <a:endParaRPr sz="1300">
              <a:latin typeface="Arial MT"/>
              <a:cs typeface="Arial MT"/>
            </a:endParaRPr>
          </a:p>
          <a:p>
            <a:pPr marL="960755" lvl="2" indent="-173990">
              <a:lnSpc>
                <a:spcPct val="100000"/>
              </a:lnSpc>
              <a:spcBef>
                <a:spcPts val="85"/>
              </a:spcBef>
              <a:buSzPct val="88461"/>
              <a:buChar char="•"/>
              <a:tabLst>
                <a:tab pos="960755" algn="l"/>
              </a:tabLst>
            </a:pP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Mechanical</a:t>
            </a:r>
            <a:endParaRPr sz="1300">
              <a:latin typeface="Arial MT"/>
              <a:cs typeface="Arial MT"/>
            </a:endParaRPr>
          </a:p>
          <a:p>
            <a:pPr marL="615315" indent="-171450">
              <a:lnSpc>
                <a:spcPct val="100000"/>
              </a:lnSpc>
              <a:spcBef>
                <a:spcPts val="65"/>
              </a:spcBef>
              <a:buClr>
                <a:srgbClr val="E20512"/>
              </a:buClr>
              <a:buChar char="•"/>
              <a:tabLst>
                <a:tab pos="615315" algn="l"/>
              </a:tabLst>
            </a:pPr>
            <a:r>
              <a:rPr sz="1400" i="0" u="none" dirty="0">
                <a:latin typeface="Arial MT"/>
                <a:cs typeface="Arial MT"/>
              </a:rPr>
              <a:t>Defining</a:t>
            </a:r>
            <a:r>
              <a:rPr sz="1400" i="0" u="none" spc="-75" dirty="0">
                <a:latin typeface="Arial MT"/>
                <a:cs typeface="Arial MT"/>
              </a:rPr>
              <a:t> </a:t>
            </a:r>
            <a:r>
              <a:rPr sz="1400" i="0" u="none" spc="-10" dirty="0">
                <a:latin typeface="Arial MT"/>
                <a:cs typeface="Arial MT"/>
              </a:rPr>
              <a:t>units</a:t>
            </a:r>
            <a:endParaRPr sz="1400">
              <a:latin typeface="Arial MT"/>
              <a:cs typeface="Arial MT"/>
            </a:endParaRPr>
          </a:p>
          <a:p>
            <a:pPr marL="958850" lvl="1" indent="-172085">
              <a:lnSpc>
                <a:spcPct val="100000"/>
              </a:lnSpc>
              <a:spcBef>
                <a:spcPts val="90"/>
              </a:spcBef>
              <a:buSzPct val="88461"/>
              <a:buFont typeface="Wingdings"/>
              <a:buChar char=""/>
              <a:tabLst>
                <a:tab pos="958850" algn="l"/>
              </a:tabLst>
            </a:pP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Compressor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300">
              <a:latin typeface="Arial MT"/>
              <a:cs typeface="Arial MT"/>
            </a:endParaRPr>
          </a:p>
          <a:p>
            <a:pPr marL="100965">
              <a:lnSpc>
                <a:spcPct val="100000"/>
              </a:lnSpc>
              <a:tabLst>
                <a:tab pos="443865" algn="l"/>
              </a:tabLst>
            </a:pPr>
            <a:r>
              <a:rPr sz="1450" i="0" u="none" spc="-25" dirty="0">
                <a:solidFill>
                  <a:srgbClr val="E20512"/>
                </a:solidFill>
                <a:latin typeface="Arial MT"/>
                <a:cs typeface="Arial MT"/>
              </a:rPr>
              <a:t>3.</a:t>
            </a:r>
            <a:r>
              <a:rPr sz="1450" i="0" u="none" dirty="0">
                <a:solidFill>
                  <a:srgbClr val="E20512"/>
                </a:solidFill>
                <a:latin typeface="Arial MT"/>
                <a:cs typeface="Arial MT"/>
              </a:rPr>
              <a:t>	</a:t>
            </a:r>
            <a:r>
              <a:rPr i="0" u="none" dirty="0">
                <a:latin typeface="Arial MT"/>
                <a:cs typeface="Arial MT"/>
              </a:rPr>
              <a:t>DoF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analysis</a:t>
            </a:r>
            <a:r>
              <a:rPr i="0" u="none" spc="-20" dirty="0">
                <a:latin typeface="Arial MT"/>
                <a:cs typeface="Arial MT"/>
              </a:rPr>
              <a:t> </a:t>
            </a:r>
            <a:r>
              <a:rPr i="0" u="none" dirty="0">
                <a:latin typeface="Arial MT"/>
                <a:cs typeface="Arial MT"/>
              </a:rPr>
              <a:t>and</a:t>
            </a:r>
            <a:r>
              <a:rPr i="0" u="none" spc="-15" dirty="0">
                <a:latin typeface="Arial MT"/>
                <a:cs typeface="Arial MT"/>
              </a:rPr>
              <a:t> </a:t>
            </a:r>
            <a:r>
              <a:rPr i="0" u="none" spc="-10" dirty="0">
                <a:latin typeface="Arial MT"/>
                <a:cs typeface="Arial MT"/>
              </a:rPr>
              <a:t>running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3627" y="4358436"/>
            <a:ext cx="194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E20512"/>
                </a:solidFill>
                <a:latin typeface="Arial MT"/>
                <a:cs typeface="Arial MT"/>
              </a:rPr>
              <a:t>iii.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727" y="1434160"/>
            <a:ext cx="2852420" cy="316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E20512"/>
              </a:buClr>
              <a:buSzPct val="90625"/>
              <a:buAutoNum type="arabicPeriod" startAt="4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pump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remaining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steps</a:t>
            </a:r>
            <a:endParaRPr sz="1600">
              <a:latin typeface="Arial MT"/>
              <a:cs typeface="Arial MT"/>
            </a:endParaRPr>
          </a:p>
          <a:p>
            <a:pPr marL="756285" lvl="1" indent="-400685">
              <a:lnSpc>
                <a:spcPct val="100000"/>
              </a:lnSpc>
              <a:spcBef>
                <a:spcPts val="75"/>
              </a:spcBef>
              <a:buClr>
                <a:srgbClr val="E20512"/>
              </a:buClr>
              <a:buAutoNum type="romanLcPeriod"/>
              <a:tabLst>
                <a:tab pos="756285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Defining</a:t>
            </a:r>
            <a:r>
              <a:rPr sz="14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units</a:t>
            </a:r>
            <a:endParaRPr sz="1400">
              <a:latin typeface="Arial MT"/>
              <a:cs typeface="Arial MT"/>
            </a:endParaRPr>
          </a:p>
          <a:p>
            <a:pPr marL="871219" lvl="2" indent="-172720">
              <a:lnSpc>
                <a:spcPct val="100000"/>
              </a:lnSpc>
              <a:spcBef>
                <a:spcPts val="60"/>
              </a:spcBef>
              <a:buSzPct val="89285"/>
              <a:buChar char="•"/>
              <a:tabLst>
                <a:tab pos="871219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Heat</a:t>
            </a:r>
            <a:r>
              <a:rPr sz="14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exchanger</a:t>
            </a:r>
            <a:endParaRPr sz="1400">
              <a:latin typeface="Arial MT"/>
              <a:cs typeface="Arial MT"/>
            </a:endParaRPr>
          </a:p>
          <a:p>
            <a:pPr marL="871219" lvl="2" indent="-172720">
              <a:lnSpc>
                <a:spcPct val="100000"/>
              </a:lnSpc>
              <a:spcBef>
                <a:spcPts val="60"/>
              </a:spcBef>
              <a:buSzPct val="89285"/>
              <a:buChar char="•"/>
              <a:tabLst>
                <a:tab pos="871219" algn="l"/>
              </a:tabLst>
            </a:pP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Valves</a:t>
            </a:r>
            <a:endParaRPr sz="1400">
              <a:latin typeface="Arial MT"/>
              <a:cs typeface="Arial MT"/>
            </a:endParaRPr>
          </a:p>
          <a:p>
            <a:pPr marL="756285" lvl="1" indent="-400685">
              <a:lnSpc>
                <a:spcPct val="100000"/>
              </a:lnSpc>
              <a:spcBef>
                <a:spcPts val="70"/>
              </a:spcBef>
              <a:buClr>
                <a:srgbClr val="E20512"/>
              </a:buClr>
              <a:buAutoNum type="romanLcPeriod"/>
              <a:tabLst>
                <a:tab pos="756285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Defining</a:t>
            </a:r>
            <a:r>
              <a:rPr sz="14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streams</a:t>
            </a:r>
            <a:endParaRPr sz="1400">
              <a:latin typeface="Arial MT"/>
              <a:cs typeface="Arial MT"/>
            </a:endParaRPr>
          </a:p>
          <a:p>
            <a:pPr marL="871855" lvl="2" indent="-173355">
              <a:lnSpc>
                <a:spcPct val="100000"/>
              </a:lnSpc>
              <a:spcBef>
                <a:spcPts val="90"/>
              </a:spcBef>
              <a:buSzPct val="88461"/>
              <a:buChar char="•"/>
              <a:tabLst>
                <a:tab pos="871855" algn="l"/>
              </a:tabLst>
            </a:pP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Thermal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3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lr>
                <a:srgbClr val="E20512"/>
              </a:buClr>
              <a:buSzPct val="90625"/>
              <a:buAutoNum type="arabicPeriod" startAt="5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Closing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loops</a:t>
            </a:r>
            <a:endParaRPr sz="1600">
              <a:latin typeface="Arial MT"/>
              <a:cs typeface="Arial MT"/>
            </a:endParaRPr>
          </a:p>
          <a:p>
            <a:pPr marL="756285" lvl="1" indent="-400685">
              <a:lnSpc>
                <a:spcPct val="100000"/>
              </a:lnSpc>
              <a:spcBef>
                <a:spcPts val="70"/>
              </a:spcBef>
              <a:buClr>
                <a:srgbClr val="E20512"/>
              </a:buClr>
              <a:buAutoNum type="romanLcPeriod"/>
              <a:tabLst>
                <a:tab pos="756285" algn="l"/>
              </a:tabLst>
            </a:pPr>
            <a:r>
              <a:rPr sz="1400" dirty="0">
                <a:solidFill>
                  <a:srgbClr val="413B39"/>
                </a:solidFill>
                <a:latin typeface="Arial MT"/>
                <a:cs typeface="Arial MT"/>
              </a:rPr>
              <a:t>Defining</a:t>
            </a:r>
            <a:r>
              <a:rPr sz="14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units</a:t>
            </a:r>
            <a:endParaRPr sz="1400">
              <a:latin typeface="Arial MT"/>
              <a:cs typeface="Arial MT"/>
            </a:endParaRPr>
          </a:p>
          <a:p>
            <a:pPr marL="872490" lvl="2" indent="-173990">
              <a:lnSpc>
                <a:spcPct val="100000"/>
              </a:lnSpc>
              <a:spcBef>
                <a:spcPts val="100"/>
              </a:spcBef>
              <a:buSzPct val="88461"/>
              <a:buChar char="•"/>
              <a:tabLst>
                <a:tab pos="872490" algn="l"/>
              </a:tabLst>
            </a:pP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Cutval</a:t>
            </a:r>
            <a:endParaRPr sz="1300">
              <a:latin typeface="Arial MT"/>
              <a:cs typeface="Arial MT"/>
            </a:endParaRPr>
          </a:p>
          <a:p>
            <a:pPr marL="756285" lvl="1" indent="-400685">
              <a:lnSpc>
                <a:spcPct val="100000"/>
              </a:lnSpc>
              <a:spcBef>
                <a:spcPts val="60"/>
              </a:spcBef>
              <a:buClr>
                <a:srgbClr val="E20512"/>
              </a:buClr>
              <a:buAutoNum type="romanLcPeriod"/>
              <a:tabLst>
                <a:tab pos="756285" algn="l"/>
              </a:tabLst>
            </a:pP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Debugging</a:t>
            </a:r>
            <a:endParaRPr sz="1400">
              <a:latin typeface="Arial MT"/>
              <a:cs typeface="Arial MT"/>
            </a:endParaRPr>
          </a:p>
          <a:p>
            <a:pPr marL="872490" lvl="2" indent="-173990">
              <a:lnSpc>
                <a:spcPct val="100000"/>
              </a:lnSpc>
              <a:spcBef>
                <a:spcPts val="85"/>
              </a:spcBef>
              <a:buSzPct val="88461"/>
              <a:buChar char="•"/>
              <a:tabLst>
                <a:tab pos="872490" algn="l"/>
              </a:tabLst>
            </a:pPr>
            <a:r>
              <a:rPr sz="1300" dirty="0">
                <a:solidFill>
                  <a:srgbClr val="413B39"/>
                </a:solidFill>
                <a:latin typeface="Arial MT"/>
                <a:cs typeface="Arial MT"/>
              </a:rPr>
              <a:t>Error</a:t>
            </a:r>
            <a:r>
              <a:rPr sz="13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reporting</a:t>
            </a:r>
            <a:endParaRPr sz="1300">
              <a:latin typeface="Arial MT"/>
              <a:cs typeface="Arial MT"/>
            </a:endParaRPr>
          </a:p>
          <a:p>
            <a:pPr marL="872490" lvl="2" indent="-173990">
              <a:lnSpc>
                <a:spcPct val="100000"/>
              </a:lnSpc>
              <a:spcBef>
                <a:spcPts val="95"/>
              </a:spcBef>
              <a:buSzPct val="88461"/>
              <a:buChar char="•"/>
              <a:tabLst>
                <a:tab pos="872490" algn="l"/>
              </a:tabLst>
            </a:pPr>
            <a:r>
              <a:rPr sz="1300" dirty="0">
                <a:solidFill>
                  <a:srgbClr val="413B39"/>
                </a:solidFill>
                <a:latin typeface="Arial MT"/>
                <a:cs typeface="Arial MT"/>
              </a:rPr>
              <a:t>DOF</a:t>
            </a:r>
            <a:r>
              <a:rPr sz="13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413B39"/>
                </a:solidFill>
                <a:latin typeface="Arial MT"/>
                <a:cs typeface="Arial MT"/>
              </a:rPr>
              <a:t>reporting</a:t>
            </a:r>
            <a:endParaRPr sz="1300">
              <a:latin typeface="Arial MT"/>
              <a:cs typeface="Arial MT"/>
            </a:endParaRPr>
          </a:p>
          <a:p>
            <a:pPr marL="756285">
              <a:lnSpc>
                <a:spcPct val="100000"/>
              </a:lnSpc>
              <a:spcBef>
                <a:spcPts val="60"/>
              </a:spcBef>
            </a:pPr>
            <a:r>
              <a:rPr sz="1400" spc="-10" dirty="0">
                <a:solidFill>
                  <a:srgbClr val="413B39"/>
                </a:solidFill>
                <a:latin typeface="Arial MT"/>
                <a:cs typeface="Arial MT"/>
              </a:rPr>
              <a:t>Running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Modelling</a:t>
            </a:r>
            <a:r>
              <a:rPr spc="-535" dirty="0"/>
              <a:t> </a:t>
            </a:r>
            <a:r>
              <a:rPr spc="-335" dirty="0"/>
              <a:t>of</a:t>
            </a:r>
            <a:r>
              <a:rPr spc="-505" dirty="0"/>
              <a:t> </a:t>
            </a:r>
            <a:r>
              <a:rPr spc="-195" dirty="0"/>
              <a:t>a</a:t>
            </a:r>
            <a:r>
              <a:rPr spc="-505" dirty="0"/>
              <a:t> </a:t>
            </a:r>
            <a:r>
              <a:rPr spc="-335" dirty="0"/>
              <a:t>simple</a:t>
            </a:r>
            <a:r>
              <a:rPr spc="-535" dirty="0"/>
              <a:t> </a:t>
            </a:r>
            <a:r>
              <a:rPr spc="-355" dirty="0"/>
              <a:t>heat</a:t>
            </a:r>
            <a:r>
              <a:rPr spc="-530" dirty="0"/>
              <a:t> </a:t>
            </a:r>
            <a:r>
              <a:rPr spc="-440" dirty="0"/>
              <a:t>pump</a:t>
            </a:r>
            <a:r>
              <a:rPr spc="-520" dirty="0"/>
              <a:t> </a:t>
            </a:r>
            <a:r>
              <a:rPr spc="235" dirty="0"/>
              <a:t>–</a:t>
            </a:r>
            <a:r>
              <a:rPr spc="-490" dirty="0"/>
              <a:t> </a:t>
            </a:r>
            <a:r>
              <a:rPr spc="-365" dirty="0">
                <a:solidFill>
                  <a:srgbClr val="FF0000"/>
                </a:solidFill>
              </a:rPr>
              <a:t>Optional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3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Modelling</a:t>
            </a:r>
            <a:r>
              <a:rPr spc="-535" dirty="0"/>
              <a:t> </a:t>
            </a:r>
            <a:r>
              <a:rPr spc="-335" dirty="0"/>
              <a:t>of</a:t>
            </a:r>
            <a:r>
              <a:rPr spc="-505" dirty="0"/>
              <a:t> </a:t>
            </a:r>
            <a:r>
              <a:rPr spc="-195" dirty="0"/>
              <a:t>a</a:t>
            </a:r>
            <a:r>
              <a:rPr spc="-505" dirty="0"/>
              <a:t> </a:t>
            </a:r>
            <a:r>
              <a:rPr spc="-470" dirty="0"/>
              <a:t>two-</a:t>
            </a:r>
            <a:r>
              <a:rPr spc="-265" dirty="0"/>
              <a:t>stage</a:t>
            </a:r>
            <a:r>
              <a:rPr spc="-530" dirty="0"/>
              <a:t> </a:t>
            </a:r>
            <a:r>
              <a:rPr spc="-325" dirty="0"/>
              <a:t>HP</a:t>
            </a:r>
            <a:r>
              <a:rPr spc="-525" dirty="0"/>
              <a:t> </a:t>
            </a:r>
            <a:r>
              <a:rPr spc="235" dirty="0"/>
              <a:t>–</a:t>
            </a:r>
            <a:r>
              <a:rPr spc="-495" dirty="0"/>
              <a:t> </a:t>
            </a:r>
            <a:r>
              <a:rPr spc="-420" dirty="0"/>
              <a:t>Flowsheet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4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202" y="1106618"/>
            <a:ext cx="6055562" cy="35390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388" y="917828"/>
            <a:ext cx="7344409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Flowsheeting</a:t>
            </a:r>
            <a:r>
              <a:rPr sz="1800" i="1" u="sng" spc="-4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and</a:t>
            </a:r>
            <a:r>
              <a:rPr sz="1800" i="1" u="sng" spc="-45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data</a:t>
            </a:r>
            <a:r>
              <a:rPr sz="1800" i="1" u="sng" spc="-45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reconciliation</a:t>
            </a:r>
            <a:r>
              <a:rPr sz="1800" i="1" u="sng" spc="-2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1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tool: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1800">
              <a:latin typeface="Arial"/>
              <a:cs typeface="Arial"/>
            </a:endParaRPr>
          </a:p>
          <a:p>
            <a:pPr marL="183515" marR="490220" indent="-171450">
              <a:lnSpc>
                <a:spcPts val="1939"/>
              </a:lnSpc>
              <a:buClr>
                <a:srgbClr val="E20512"/>
              </a:buClr>
              <a:buSzPct val="88888"/>
              <a:buFont typeface="Wingdings"/>
              <a:buChar char=""/>
              <a:tabLst>
                <a:tab pos="184785" algn="l"/>
              </a:tabLst>
            </a:pP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Equation-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based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data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validation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reconciliation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(DVR)</a:t>
            </a:r>
            <a:r>
              <a:rPr sz="18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software, 	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respecting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energy</a:t>
            </a:r>
            <a:r>
              <a:rPr sz="18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mass</a:t>
            </a:r>
            <a:r>
              <a:rPr sz="18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balances</a:t>
            </a:r>
            <a:endParaRPr sz="1800">
              <a:latin typeface="Arial MT"/>
              <a:cs typeface="Arial MT"/>
            </a:endParaRPr>
          </a:p>
          <a:p>
            <a:pPr marL="184150" indent="-171450">
              <a:lnSpc>
                <a:spcPts val="2050"/>
              </a:lnSpc>
              <a:spcBef>
                <a:spcPts val="565"/>
              </a:spcBef>
              <a:buClr>
                <a:srgbClr val="E20512"/>
              </a:buClr>
              <a:buSzPct val="88888"/>
              <a:buFont typeface="Wingdings"/>
              <a:buChar char=""/>
              <a:tabLst>
                <a:tab pos="184150" algn="l"/>
              </a:tabLst>
            </a:pP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Uses</a:t>
            </a:r>
            <a:r>
              <a:rPr sz="18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information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redundancy</a:t>
            </a:r>
            <a:r>
              <a:rPr sz="18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conservation</a:t>
            </a:r>
            <a:r>
              <a:rPr sz="18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laws to</a:t>
            </a:r>
            <a:r>
              <a:rPr sz="18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correct</a:t>
            </a:r>
            <a:endParaRPr sz="1800">
              <a:latin typeface="Arial MT"/>
              <a:cs typeface="Arial MT"/>
            </a:endParaRPr>
          </a:p>
          <a:p>
            <a:pPr marL="184785">
              <a:lnSpc>
                <a:spcPts val="2050"/>
              </a:lnSpc>
            </a:pP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measurements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convert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them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into</a:t>
            </a:r>
            <a:r>
              <a:rPr sz="18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accurate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reliable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information</a:t>
            </a:r>
            <a:endParaRPr sz="1800">
              <a:latin typeface="Arial MT"/>
              <a:cs typeface="Arial MT"/>
            </a:endParaRPr>
          </a:p>
          <a:p>
            <a:pPr marL="183515" marR="102870" indent="-171450">
              <a:lnSpc>
                <a:spcPts val="1939"/>
              </a:lnSpc>
              <a:spcBef>
                <a:spcPts val="835"/>
              </a:spcBef>
              <a:buClr>
                <a:srgbClr val="E20512"/>
              </a:buClr>
              <a:buSzPct val="88888"/>
              <a:buFont typeface="Wingdings"/>
              <a:buChar char=""/>
              <a:tabLst>
                <a:tab pos="184785" algn="l"/>
              </a:tabLst>
            </a:pP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Used</a:t>
            </a:r>
            <a:r>
              <a:rPr sz="18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8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upstream,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refinery,</a:t>
            </a:r>
            <a:r>
              <a:rPr sz="18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petrochemical</a:t>
            </a:r>
            <a:r>
              <a:rPr sz="18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chemical</a:t>
            </a:r>
            <a:r>
              <a:rPr sz="18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plants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as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413B39"/>
                </a:solidFill>
                <a:latin typeface="Arial MT"/>
                <a:cs typeface="Arial MT"/>
              </a:rPr>
              <a:t>well 	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as</a:t>
            </a:r>
            <a:r>
              <a:rPr sz="18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power</a:t>
            </a:r>
            <a:r>
              <a:rPr sz="1800" spc="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plants,</a:t>
            </a:r>
            <a:r>
              <a:rPr sz="18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including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nuclear</a:t>
            </a:r>
            <a:r>
              <a:rPr sz="18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13B39"/>
                </a:solidFill>
                <a:latin typeface="Arial MT"/>
                <a:cs typeface="Arial MT"/>
              </a:rPr>
              <a:t>power </a:t>
            </a:r>
            <a:r>
              <a:rPr sz="1800" spc="-10" dirty="0">
                <a:solidFill>
                  <a:srgbClr val="413B39"/>
                </a:solidFill>
                <a:latin typeface="Arial MT"/>
                <a:cs typeface="Arial MT"/>
              </a:rPr>
              <a:t>stations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Belsim</a:t>
            </a:r>
            <a:r>
              <a:rPr spc="-535" dirty="0"/>
              <a:t> </a:t>
            </a:r>
            <a:r>
              <a:rPr spc="-415" dirty="0"/>
              <a:t>VALI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Modelling</a:t>
            </a:r>
            <a:r>
              <a:rPr spc="-535" dirty="0"/>
              <a:t> </a:t>
            </a:r>
            <a:r>
              <a:rPr spc="-335" dirty="0"/>
              <a:t>of</a:t>
            </a:r>
            <a:r>
              <a:rPr spc="-505" dirty="0"/>
              <a:t> </a:t>
            </a:r>
            <a:r>
              <a:rPr spc="-195" dirty="0"/>
              <a:t>a</a:t>
            </a:r>
            <a:r>
              <a:rPr spc="-500" dirty="0"/>
              <a:t> </a:t>
            </a:r>
            <a:r>
              <a:rPr spc="-470" dirty="0"/>
              <a:t>two-</a:t>
            </a:r>
            <a:r>
              <a:rPr spc="-265" dirty="0"/>
              <a:t>stage</a:t>
            </a:r>
            <a:r>
              <a:rPr spc="-535" dirty="0"/>
              <a:t> </a:t>
            </a:r>
            <a:r>
              <a:rPr spc="-325" dirty="0"/>
              <a:t>HP</a:t>
            </a:r>
            <a:r>
              <a:rPr spc="-525" dirty="0"/>
              <a:t> </a:t>
            </a:r>
            <a:r>
              <a:rPr spc="235" dirty="0"/>
              <a:t>–</a:t>
            </a:r>
            <a:r>
              <a:rPr spc="-490" dirty="0"/>
              <a:t> </a:t>
            </a:r>
            <a:r>
              <a:rPr spc="-300" dirty="0"/>
              <a:t>Belsim</a:t>
            </a:r>
            <a:r>
              <a:rPr spc="-530" dirty="0"/>
              <a:t> </a:t>
            </a:r>
            <a:r>
              <a:rPr spc="-420" dirty="0"/>
              <a:t>VALI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6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218" y="1239626"/>
            <a:ext cx="7156259" cy="32873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388" y="2701797"/>
            <a:ext cx="7139940" cy="18910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3515" marR="42545" indent="-171450">
              <a:lnSpc>
                <a:spcPts val="1730"/>
              </a:lnSpc>
              <a:spcBef>
                <a:spcPts val="31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84785" algn="l"/>
              </a:tabLst>
            </a:pP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All</a:t>
            </a:r>
            <a:r>
              <a:rPr sz="1600" spc="-50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steps</a:t>
            </a:r>
            <a:r>
              <a:rPr sz="1600" spc="-15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described</a:t>
            </a:r>
            <a:r>
              <a:rPr sz="1600" spc="-35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next</a:t>
            </a:r>
            <a:r>
              <a:rPr sz="1600" spc="-10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need</a:t>
            </a:r>
            <a:r>
              <a:rPr sz="1600" spc="-30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to</a:t>
            </a:r>
            <a:r>
              <a:rPr sz="1600" spc="-15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be</a:t>
            </a:r>
            <a:r>
              <a:rPr sz="1600" spc="-30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carried</a:t>
            </a:r>
            <a:r>
              <a:rPr sz="1600" spc="-15" dirty="0">
                <a:solidFill>
                  <a:srgbClr val="413A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A39"/>
                </a:solidFill>
                <a:latin typeface="Arial MT"/>
                <a:cs typeface="Arial MT"/>
              </a:rPr>
              <a:t>out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290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another 	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working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fluid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choice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5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450" spc="4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Remember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use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corresponding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Vali</a:t>
            </a:r>
            <a:r>
              <a:rPr sz="1600" spc="-6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model!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1600">
              <a:latin typeface="Arial MT"/>
              <a:cs typeface="Arial MT"/>
            </a:endParaRPr>
          </a:p>
          <a:p>
            <a:pPr marL="183515" marR="5080" indent="-171450">
              <a:lnSpc>
                <a:spcPts val="173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184785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Justify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your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choice</a:t>
            </a:r>
            <a:r>
              <a:rPr sz="1600" b="1" spc="-5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considering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thermophysical and</a:t>
            </a:r>
            <a:r>
              <a:rPr sz="1600" b="1" spc="-6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economic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features, 	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safety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concerns,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environmental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impact,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and</a:t>
            </a:r>
            <a:r>
              <a:rPr sz="1600" b="1" spc="-6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other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properties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you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judge 	relevant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0" dirty="0"/>
              <a:t>Working</a:t>
            </a:r>
            <a:r>
              <a:rPr spc="-545" dirty="0"/>
              <a:t> </a:t>
            </a:r>
            <a:r>
              <a:rPr spc="-330" dirty="0"/>
              <a:t>Fluids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7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5197" y="835533"/>
            <a:ext cx="6331198" cy="15892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DoF</a:t>
            </a:r>
            <a:r>
              <a:rPr spc="-530" dirty="0"/>
              <a:t> </a:t>
            </a:r>
            <a:r>
              <a:rPr spc="-315" dirty="0"/>
              <a:t>Analysis</a:t>
            </a:r>
            <a:r>
              <a:rPr spc="-535" dirty="0"/>
              <a:t> </a:t>
            </a:r>
            <a:r>
              <a:rPr spc="235" dirty="0"/>
              <a:t>–</a:t>
            </a:r>
            <a:r>
              <a:rPr spc="-500" dirty="0"/>
              <a:t> </a:t>
            </a:r>
            <a:r>
              <a:rPr spc="-420" dirty="0"/>
              <a:t>Flowsheet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4288" y="819403"/>
            <a:ext cx="5106035" cy="1684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0" indent="-171450">
              <a:lnSpc>
                <a:spcPct val="100000"/>
              </a:lnSpc>
              <a:spcBef>
                <a:spcPts val="105"/>
              </a:spcBef>
              <a:buClr>
                <a:srgbClr val="E20512"/>
              </a:buClr>
              <a:buSzPct val="88235"/>
              <a:buFont typeface="Wingdings"/>
              <a:buChar char=""/>
              <a:tabLst>
                <a:tab pos="222250" algn="l"/>
              </a:tabLst>
            </a:pPr>
            <a:r>
              <a:rPr sz="1700" dirty="0">
                <a:solidFill>
                  <a:srgbClr val="413B39"/>
                </a:solidFill>
                <a:latin typeface="Arial MT"/>
                <a:cs typeface="Arial MT"/>
              </a:rPr>
              <a:t>Degrees</a:t>
            </a:r>
            <a:r>
              <a:rPr sz="1700" spc="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700" spc="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13B39"/>
                </a:solidFill>
                <a:latin typeface="Arial MT"/>
                <a:cs typeface="Arial MT"/>
              </a:rPr>
              <a:t>Freedom:</a:t>
            </a:r>
            <a:r>
              <a:rPr sz="1700" spc="-6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700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875" baseline="-15555" dirty="0">
                <a:solidFill>
                  <a:srgbClr val="413B39"/>
                </a:solidFill>
                <a:latin typeface="Cambria Math"/>
                <a:cs typeface="Cambria Math"/>
              </a:rPr>
              <a:t>𝐷𝑜𝐹</a:t>
            </a:r>
            <a:r>
              <a:rPr sz="1875" spc="555" baseline="-1555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00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1700" spc="16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00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875" baseline="-15555" dirty="0">
                <a:solidFill>
                  <a:srgbClr val="413B39"/>
                </a:solidFill>
                <a:latin typeface="Cambria Math"/>
                <a:cs typeface="Cambria Math"/>
              </a:rPr>
              <a:t>𝑣𝑎𝑟𝑖𝑎𝑏𝑙𝑒𝑠</a:t>
            </a:r>
            <a:r>
              <a:rPr sz="1875" spc="367" baseline="-1555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00" dirty="0">
                <a:solidFill>
                  <a:srgbClr val="413B39"/>
                </a:solidFill>
                <a:latin typeface="Cambria Math"/>
                <a:cs typeface="Cambria Math"/>
              </a:rPr>
              <a:t>−</a:t>
            </a:r>
            <a:r>
              <a:rPr sz="1700" spc="5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700" spc="40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875" spc="60" baseline="-15555" dirty="0">
                <a:solidFill>
                  <a:srgbClr val="413B39"/>
                </a:solidFill>
                <a:latin typeface="Cambria Math"/>
                <a:cs typeface="Cambria Math"/>
              </a:rPr>
              <a:t>𝑒𝑞𝑢𝑎𝑡𝑖𝑜𝑛𝑠</a:t>
            </a:r>
            <a:endParaRPr sz="1875" baseline="-1555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25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5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sz="17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e.g.</a:t>
            </a:r>
            <a:r>
              <a:rPr sz="1700" i="1" u="sng" spc="-35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Compressor</a:t>
            </a:r>
            <a:r>
              <a:rPr sz="1700" i="1" u="sng" spc="-5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 </a:t>
            </a:r>
            <a:r>
              <a:rPr sz="1700" i="1" u="sng" spc="-20" dirty="0">
                <a:solidFill>
                  <a:srgbClr val="413B39"/>
                </a:solidFill>
                <a:uFill>
                  <a:solidFill>
                    <a:srgbClr val="413B39"/>
                  </a:solidFill>
                </a:uFill>
                <a:latin typeface="Arial"/>
                <a:cs typeface="Arial"/>
              </a:rPr>
              <a:t>unit</a:t>
            </a:r>
            <a:endParaRPr sz="1700">
              <a:latin typeface="Arial"/>
              <a:cs typeface="Arial"/>
            </a:endParaRPr>
          </a:p>
          <a:p>
            <a:pPr marL="222250" indent="-171450">
              <a:lnSpc>
                <a:spcPct val="100000"/>
              </a:lnSpc>
              <a:spcBef>
                <a:spcPts val="950"/>
              </a:spcBef>
              <a:buClr>
                <a:srgbClr val="E20512"/>
              </a:buClr>
              <a:buSzPct val="88235"/>
              <a:buFont typeface="Wingdings"/>
              <a:buChar char=""/>
              <a:tabLst>
                <a:tab pos="222250" algn="l"/>
              </a:tabLst>
            </a:pPr>
            <a:r>
              <a:rPr sz="2550" baseline="11437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250" dirty="0">
                <a:solidFill>
                  <a:srgbClr val="413B39"/>
                </a:solidFill>
                <a:latin typeface="Cambria Math"/>
                <a:cs typeface="Cambria Math"/>
              </a:rPr>
              <a:t>𝑣𝑎𝑟𝑖𝑎𝑏𝑙𝑒𝑠</a:t>
            </a:r>
            <a:r>
              <a:rPr sz="1250" spc="48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550" baseline="11437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2550" spc="434" baseline="11437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550" spc="-37" baseline="11437" dirty="0">
                <a:solidFill>
                  <a:srgbClr val="413B39"/>
                </a:solidFill>
                <a:latin typeface="Cambria Math"/>
                <a:cs typeface="Cambria Math"/>
              </a:rPr>
              <a:t>14</a:t>
            </a:r>
            <a:endParaRPr sz="2550" baseline="11437">
              <a:latin typeface="Cambria Math"/>
              <a:cs typeface="Cambria Math"/>
            </a:endParaRPr>
          </a:p>
          <a:p>
            <a:pPr marL="222250" indent="-171450">
              <a:lnSpc>
                <a:spcPct val="100000"/>
              </a:lnSpc>
              <a:spcBef>
                <a:spcPts val="590"/>
              </a:spcBef>
              <a:buClr>
                <a:srgbClr val="E20512"/>
              </a:buClr>
              <a:buSzPct val="88235"/>
              <a:buFont typeface="Wingdings"/>
              <a:buChar char=""/>
              <a:tabLst>
                <a:tab pos="222250" algn="l"/>
              </a:tabLst>
            </a:pPr>
            <a:r>
              <a:rPr sz="2550" spc="75" baseline="11437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250" spc="50" dirty="0">
                <a:solidFill>
                  <a:srgbClr val="413B39"/>
                </a:solidFill>
                <a:latin typeface="Cambria Math"/>
                <a:cs typeface="Cambria Math"/>
              </a:rPr>
              <a:t>𝑒𝑞𝑢𝑎𝑡𝑖𝑜𝑛𝑠</a:t>
            </a:r>
            <a:r>
              <a:rPr sz="1250" spc="27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550" baseline="11437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2550" spc="150" baseline="11437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2550" spc="-75" baseline="11437" dirty="0">
                <a:solidFill>
                  <a:srgbClr val="413B39"/>
                </a:solidFill>
                <a:latin typeface="Cambria Math"/>
                <a:cs typeface="Cambria Math"/>
              </a:rPr>
              <a:t>9</a:t>
            </a:r>
            <a:endParaRPr sz="2550" baseline="11437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2129" y="2614930"/>
            <a:ext cx="1466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6988" y="2529585"/>
            <a:ext cx="25133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indent="-173990">
              <a:lnSpc>
                <a:spcPct val="100000"/>
              </a:lnSpc>
              <a:spcBef>
                <a:spcPts val="95"/>
              </a:spcBef>
              <a:buSzPct val="88461"/>
              <a:buFont typeface="Arial MT"/>
              <a:buChar char="•"/>
              <a:tabLst>
                <a:tab pos="212090" algn="l"/>
              </a:tabLst>
            </a:pPr>
            <a:r>
              <a:rPr sz="1300" spc="65" dirty="0">
                <a:solidFill>
                  <a:srgbClr val="413B39"/>
                </a:solidFill>
                <a:latin typeface="Trebuchet MS"/>
                <a:cs typeface="Trebuchet MS"/>
              </a:rPr>
              <a:t>Mass</a:t>
            </a:r>
            <a:r>
              <a:rPr sz="1300" spc="-10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413B39"/>
                </a:solidFill>
                <a:latin typeface="Trebuchet MS"/>
                <a:cs typeface="Trebuchet MS"/>
              </a:rPr>
              <a:t>balance</a:t>
            </a:r>
            <a:r>
              <a:rPr sz="1300" spc="-114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13B39"/>
                </a:solidFill>
                <a:latin typeface="Trebuchet MS"/>
                <a:cs typeface="Trebuchet MS"/>
              </a:rPr>
              <a:t>-</a:t>
            </a:r>
            <a:r>
              <a:rPr sz="1300" spc="135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315" dirty="0">
                <a:solidFill>
                  <a:srgbClr val="413B39"/>
                </a:solidFill>
                <a:latin typeface="Cambria Math"/>
                <a:cs typeface="Cambria Math"/>
              </a:rPr>
              <a:t>𝑚</a:t>
            </a:r>
            <a:r>
              <a:rPr sz="1300" spc="-1330" dirty="0">
                <a:solidFill>
                  <a:srgbClr val="413B39"/>
                </a:solidFill>
                <a:latin typeface="Cambria Math"/>
                <a:cs typeface="Cambria Math"/>
              </a:rPr>
              <a:t>ሶ</a:t>
            </a:r>
            <a:r>
              <a:rPr sz="1300" spc="1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425" spc="75" baseline="-14619" dirty="0">
                <a:solidFill>
                  <a:srgbClr val="413B39"/>
                </a:solidFill>
                <a:latin typeface="Cambria Math"/>
                <a:cs typeface="Cambria Math"/>
              </a:rPr>
              <a:t>𝑜𝑢𝑡</a:t>
            </a:r>
            <a:r>
              <a:rPr sz="1425" spc="217" baseline="-14619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−</a:t>
            </a:r>
            <a:r>
              <a:rPr sz="1300" spc="1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-315" dirty="0">
                <a:solidFill>
                  <a:srgbClr val="413B39"/>
                </a:solidFill>
                <a:latin typeface="Cambria Math"/>
                <a:cs typeface="Cambria Math"/>
              </a:rPr>
              <a:t>𝑚</a:t>
            </a:r>
            <a:r>
              <a:rPr sz="1300" spc="-1330" dirty="0">
                <a:solidFill>
                  <a:srgbClr val="413B39"/>
                </a:solidFill>
                <a:latin typeface="Cambria Math"/>
                <a:cs typeface="Cambria Math"/>
              </a:rPr>
              <a:t>ሶ</a:t>
            </a:r>
            <a:r>
              <a:rPr sz="1300" spc="7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42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337" baseline="32163" dirty="0">
                <a:solidFill>
                  <a:srgbClr val="413B39"/>
                </a:solidFill>
                <a:latin typeface="Cambria Math"/>
                <a:cs typeface="Cambria Math"/>
              </a:rPr>
              <a:t> 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1300" spc="10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-50" dirty="0">
                <a:solidFill>
                  <a:srgbClr val="413B39"/>
                </a:solidFill>
                <a:latin typeface="Cambria Math"/>
                <a:cs typeface="Cambria Math"/>
              </a:rPr>
              <a:t>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3234" y="2895041"/>
            <a:ext cx="7124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  <a:tab pos="577850" algn="l"/>
              </a:tabLst>
            </a:pP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9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9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6988" y="2810001"/>
            <a:ext cx="35972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indent="-173990">
              <a:lnSpc>
                <a:spcPct val="100000"/>
              </a:lnSpc>
              <a:spcBef>
                <a:spcPts val="95"/>
              </a:spcBef>
              <a:buSzPct val="88461"/>
              <a:buFont typeface="Arial MT"/>
              <a:buChar char="•"/>
              <a:tabLst>
                <a:tab pos="212090" algn="l"/>
              </a:tabLst>
            </a:pPr>
            <a:r>
              <a:rPr sz="1300" spc="-35" dirty="0">
                <a:solidFill>
                  <a:srgbClr val="413B39"/>
                </a:solidFill>
                <a:latin typeface="Trebuchet MS"/>
                <a:cs typeface="Trebuchet MS"/>
              </a:rPr>
              <a:t>Enthalpy</a:t>
            </a:r>
            <a:r>
              <a:rPr sz="1300" spc="-12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13B39"/>
                </a:solidFill>
                <a:latin typeface="Trebuchet MS"/>
                <a:cs typeface="Trebuchet MS"/>
              </a:rPr>
              <a:t>of</a:t>
            </a:r>
            <a:r>
              <a:rPr sz="1300" spc="-12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13B39"/>
                </a:solidFill>
                <a:latin typeface="Trebuchet MS"/>
                <a:cs typeface="Trebuchet MS"/>
              </a:rPr>
              <a:t>the</a:t>
            </a:r>
            <a:r>
              <a:rPr sz="1300" spc="-11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413B39"/>
                </a:solidFill>
                <a:latin typeface="Trebuchet MS"/>
                <a:cs typeface="Trebuchet MS"/>
              </a:rPr>
              <a:t>input</a:t>
            </a:r>
            <a:r>
              <a:rPr sz="1300" spc="-105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13B39"/>
                </a:solidFill>
                <a:latin typeface="Trebuchet MS"/>
                <a:cs typeface="Trebuchet MS"/>
              </a:rPr>
              <a:t>-</a:t>
            </a:r>
            <a:r>
              <a:rPr sz="1300" spc="17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ℎ</a:t>
            </a:r>
            <a:r>
              <a:rPr sz="1425" baseline="-14619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1425" spc="262" baseline="-14619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−</a:t>
            </a:r>
            <a:r>
              <a:rPr sz="1300" spc="4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ℎ(𝑇</a:t>
            </a:r>
            <a:r>
              <a:rPr sz="142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225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,</a:t>
            </a:r>
            <a:r>
              <a:rPr sz="1300" spc="-6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𝑃</a:t>
            </a:r>
            <a:r>
              <a:rPr sz="142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247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,</a:t>
            </a:r>
            <a:r>
              <a:rPr sz="1300" spc="-5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50" dirty="0">
                <a:solidFill>
                  <a:srgbClr val="413B39"/>
                </a:solidFill>
                <a:latin typeface="Cambria Math"/>
                <a:cs typeface="Cambria Math"/>
              </a:rPr>
              <a:t>𝑋</a:t>
            </a:r>
            <a:r>
              <a:rPr sz="1425" spc="7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345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)</a:t>
            </a:r>
            <a:r>
              <a:rPr sz="1300" spc="10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1300" spc="11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-50" dirty="0">
                <a:solidFill>
                  <a:srgbClr val="413B39"/>
                </a:solidFill>
                <a:latin typeface="Cambria Math"/>
                <a:cs typeface="Cambria Math"/>
              </a:rPr>
              <a:t>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1982" y="3176143"/>
            <a:ext cx="71056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" algn="l"/>
                <a:tab pos="575945" algn="l"/>
              </a:tabLst>
            </a:pP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9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950" spc="-2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950" dirty="0">
                <a:solidFill>
                  <a:srgbClr val="413B39"/>
                </a:solidFill>
                <a:latin typeface="Cambria Math"/>
                <a:cs typeface="Cambria Math"/>
              </a:rPr>
              <a:t>	</a:t>
            </a:r>
            <a:r>
              <a:rPr sz="950" spc="-35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6988" y="3090798"/>
            <a:ext cx="3484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090" indent="-173990">
              <a:lnSpc>
                <a:spcPct val="100000"/>
              </a:lnSpc>
              <a:spcBef>
                <a:spcPts val="95"/>
              </a:spcBef>
              <a:buSzPct val="88461"/>
              <a:buFont typeface="Arial MT"/>
              <a:buChar char="•"/>
              <a:tabLst>
                <a:tab pos="212090" algn="l"/>
              </a:tabLst>
            </a:pPr>
            <a:r>
              <a:rPr sz="1300" spc="-40" dirty="0">
                <a:solidFill>
                  <a:srgbClr val="413B39"/>
                </a:solidFill>
                <a:latin typeface="Trebuchet MS"/>
                <a:cs typeface="Trebuchet MS"/>
              </a:rPr>
              <a:t>Entropy</a:t>
            </a:r>
            <a:r>
              <a:rPr sz="1300" spc="-125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13B39"/>
                </a:solidFill>
                <a:latin typeface="Trebuchet MS"/>
                <a:cs typeface="Trebuchet MS"/>
              </a:rPr>
              <a:t>of</a:t>
            </a:r>
            <a:r>
              <a:rPr sz="1300" spc="-13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13B39"/>
                </a:solidFill>
                <a:latin typeface="Trebuchet MS"/>
                <a:cs typeface="Trebuchet MS"/>
              </a:rPr>
              <a:t>the</a:t>
            </a:r>
            <a:r>
              <a:rPr sz="1300" spc="-110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413B39"/>
                </a:solidFill>
                <a:latin typeface="Trebuchet MS"/>
                <a:cs typeface="Trebuchet MS"/>
              </a:rPr>
              <a:t>input</a:t>
            </a:r>
            <a:r>
              <a:rPr sz="1300" spc="-95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13B39"/>
                </a:solidFill>
                <a:latin typeface="Trebuchet MS"/>
                <a:cs typeface="Trebuchet MS"/>
              </a:rPr>
              <a:t>-</a:t>
            </a:r>
            <a:r>
              <a:rPr sz="1300" spc="165" dirty="0">
                <a:solidFill>
                  <a:srgbClr val="413B3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baseline="-14619" dirty="0">
                <a:solidFill>
                  <a:srgbClr val="413B39"/>
                </a:solidFill>
                <a:latin typeface="Cambria Math"/>
                <a:cs typeface="Cambria Math"/>
              </a:rPr>
              <a:t>𝑖𝑛</a:t>
            </a:r>
            <a:r>
              <a:rPr sz="1425" spc="254" baseline="-14619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−</a:t>
            </a:r>
            <a:r>
              <a:rPr sz="1300" spc="3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𝑠(𝑇</a:t>
            </a:r>
            <a:r>
              <a:rPr sz="142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202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,</a:t>
            </a:r>
            <a:r>
              <a:rPr sz="1300" spc="-6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𝑃</a:t>
            </a:r>
            <a:r>
              <a:rPr sz="1425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247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,</a:t>
            </a:r>
            <a:r>
              <a:rPr sz="1300" spc="-6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55" dirty="0">
                <a:solidFill>
                  <a:srgbClr val="413B39"/>
                </a:solidFill>
                <a:latin typeface="Cambria Math"/>
                <a:cs typeface="Cambria Math"/>
              </a:rPr>
              <a:t>𝑋</a:t>
            </a:r>
            <a:r>
              <a:rPr sz="1425" spc="82" baseline="32163" dirty="0">
                <a:solidFill>
                  <a:srgbClr val="413B39"/>
                </a:solidFill>
                <a:latin typeface="Cambria Math"/>
                <a:cs typeface="Cambria Math"/>
              </a:rPr>
              <a:t>𝑠</a:t>
            </a:r>
            <a:r>
              <a:rPr sz="1425" spc="330" baseline="32163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)</a:t>
            </a:r>
            <a:r>
              <a:rPr sz="1300" spc="10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1300" spc="105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300" spc="-50" dirty="0">
                <a:solidFill>
                  <a:srgbClr val="413B39"/>
                </a:solidFill>
                <a:latin typeface="Cambria Math"/>
                <a:cs typeface="Cambria Math"/>
              </a:rPr>
              <a:t>0</a:t>
            </a:r>
            <a:endParaRPr sz="1300">
              <a:latin typeface="Cambria Math"/>
              <a:cs typeface="Cambria Math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617" y="1875715"/>
            <a:ext cx="1978131" cy="17261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34288" y="3302655"/>
            <a:ext cx="7343775" cy="13487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24790" indent="-173990">
              <a:lnSpc>
                <a:spcPct val="100000"/>
              </a:lnSpc>
              <a:spcBef>
                <a:spcPts val="635"/>
              </a:spcBef>
              <a:buSzPct val="88461"/>
              <a:buFont typeface="Arial MT"/>
              <a:buChar char="•"/>
              <a:tabLst>
                <a:tab pos="224790" algn="l"/>
              </a:tabLst>
            </a:pPr>
            <a:r>
              <a:rPr sz="1300" spc="50" dirty="0">
                <a:solidFill>
                  <a:srgbClr val="413B39"/>
                </a:solidFill>
                <a:latin typeface="Trebuchet MS"/>
                <a:cs typeface="Trebuchet MS"/>
              </a:rPr>
              <a:t>…</a:t>
            </a:r>
            <a:endParaRPr sz="1300">
              <a:latin typeface="Trebuchet MS"/>
              <a:cs typeface="Trebuchet MS"/>
            </a:endParaRPr>
          </a:p>
          <a:p>
            <a:pPr marL="222250" indent="-171450">
              <a:lnSpc>
                <a:spcPct val="100000"/>
              </a:lnSpc>
              <a:spcBef>
                <a:spcPts val="66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222250" algn="l"/>
              </a:tabLst>
            </a:pP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𝑛</a:t>
            </a:r>
            <a:r>
              <a:rPr sz="1725" baseline="-14492" dirty="0">
                <a:solidFill>
                  <a:srgbClr val="413B39"/>
                </a:solidFill>
                <a:latin typeface="Cambria Math"/>
                <a:cs typeface="Cambria Math"/>
              </a:rPr>
              <a:t>𝐷𝑜𝐹</a:t>
            </a:r>
            <a:r>
              <a:rPr sz="1725" spc="517" baseline="-14492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dirty="0">
                <a:solidFill>
                  <a:srgbClr val="413B39"/>
                </a:solidFill>
                <a:latin typeface="Cambria Math"/>
                <a:cs typeface="Cambria Math"/>
              </a:rPr>
              <a:t>=</a:t>
            </a:r>
            <a:r>
              <a:rPr sz="1600" spc="140" dirty="0">
                <a:solidFill>
                  <a:srgbClr val="413B39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413B39"/>
                </a:solidFill>
                <a:latin typeface="Cambria Math"/>
                <a:cs typeface="Cambria Math"/>
              </a:rPr>
              <a:t>5</a:t>
            </a:r>
            <a:endParaRPr sz="16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buClr>
                <a:srgbClr val="E20512"/>
              </a:buClr>
              <a:buFont typeface="Wingdings"/>
              <a:buChar char=""/>
            </a:pPr>
            <a:endParaRPr sz="1150">
              <a:latin typeface="Cambria Math"/>
              <a:cs typeface="Cambria Math"/>
            </a:endParaRPr>
          </a:p>
          <a:p>
            <a:pPr marL="221615" marR="17780" indent="-171450">
              <a:lnSpc>
                <a:spcPts val="1720"/>
              </a:lnSpc>
              <a:buClr>
                <a:srgbClr val="E20512"/>
              </a:buClr>
              <a:buSzPct val="90625"/>
              <a:buFont typeface="Wingdings"/>
              <a:buChar char=""/>
              <a:tabLst>
                <a:tab pos="222885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DoF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analysis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needs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to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be</a:t>
            </a:r>
            <a:r>
              <a:rPr sz="16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carried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out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for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process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flowsheet</a:t>
            </a:r>
            <a:r>
              <a:rPr sz="1600" b="1" spc="-3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413B39"/>
                </a:solidFill>
                <a:latin typeface="Arial"/>
                <a:cs typeface="Arial"/>
              </a:rPr>
              <a:t>the 	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whole</a:t>
            </a:r>
            <a:r>
              <a:rPr sz="1600" b="1" spc="-5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two−stage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heat</a:t>
            </a:r>
            <a:r>
              <a:rPr sz="1600" b="1" spc="-5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pump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388" y="2503449"/>
            <a:ext cx="7443470" cy="22758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rgbClr val="E20512"/>
              </a:buClr>
              <a:buSzPct val="90625"/>
              <a:buFont typeface="Arial MT"/>
              <a:buAutoNum type="arabicPeriod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Perform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DoF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analysis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two-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stage heat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pump</a:t>
            </a:r>
            <a:endParaRPr sz="16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E20512"/>
              </a:buClr>
              <a:buSzPct val="90625"/>
              <a:buAutoNum type="arabicPeriod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Evaluate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which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5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options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Excel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file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is</a:t>
            </a:r>
            <a:r>
              <a:rPr sz="16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right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one:</a:t>
            </a:r>
            <a:endParaRPr sz="1600">
              <a:latin typeface="Arial MT"/>
              <a:cs typeface="Arial MT"/>
            </a:endParaRPr>
          </a:p>
          <a:p>
            <a:pPr marL="528320" lvl="1" indent="-172720">
              <a:lnSpc>
                <a:spcPct val="100000"/>
              </a:lnSpc>
              <a:spcBef>
                <a:spcPts val="265"/>
              </a:spcBef>
              <a:buClr>
                <a:srgbClr val="E20512"/>
              </a:buClr>
              <a:buFont typeface="Arial MT"/>
              <a:buChar char="•"/>
              <a:tabLst>
                <a:tab pos="528320" algn="l"/>
              </a:tabLst>
            </a:pPr>
            <a:r>
              <a:rPr sz="1200" b="1" dirty="0">
                <a:solidFill>
                  <a:srgbClr val="413B39"/>
                </a:solidFill>
                <a:latin typeface="Arial"/>
                <a:cs typeface="Arial"/>
              </a:rPr>
              <a:t>OFF</a:t>
            </a:r>
            <a:r>
              <a:rPr sz="1200" b="1" spc="-1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=</a:t>
            </a:r>
            <a:r>
              <a:rPr sz="12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feeding</a:t>
            </a:r>
            <a:r>
              <a:rPr sz="12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2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2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with a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constant</a:t>
            </a:r>
            <a:r>
              <a:rPr sz="12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value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these</a:t>
            </a:r>
            <a:r>
              <a:rPr sz="12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variables</a:t>
            </a:r>
            <a:r>
              <a:rPr sz="12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would</a:t>
            </a:r>
            <a:r>
              <a:rPr sz="12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lead</a:t>
            </a:r>
            <a:r>
              <a:rPr sz="12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200" spc="-10" dirty="0">
                <a:solidFill>
                  <a:srgbClr val="413B39"/>
                </a:solidFill>
                <a:latin typeface="Arial MT"/>
                <a:cs typeface="Arial MT"/>
              </a:rPr>
              <a:t> overspecification</a:t>
            </a:r>
            <a:endParaRPr sz="1200">
              <a:latin typeface="Arial MT"/>
              <a:cs typeface="Arial MT"/>
            </a:endParaRPr>
          </a:p>
          <a:p>
            <a:pPr marL="528955" lvl="1" indent="-173355">
              <a:lnSpc>
                <a:spcPct val="100000"/>
              </a:lnSpc>
              <a:spcBef>
                <a:spcPts val="270"/>
              </a:spcBef>
              <a:buClr>
                <a:srgbClr val="E20512"/>
              </a:buClr>
              <a:buFont typeface="Arial MT"/>
              <a:buChar char="•"/>
              <a:tabLst>
                <a:tab pos="528955" algn="l"/>
              </a:tabLst>
            </a:pPr>
            <a:r>
              <a:rPr sz="1200" b="1" dirty="0">
                <a:solidFill>
                  <a:srgbClr val="413B39"/>
                </a:solidFill>
                <a:latin typeface="Arial"/>
                <a:cs typeface="Arial"/>
              </a:rPr>
              <a:t>CST</a:t>
            </a:r>
            <a:r>
              <a:rPr sz="1200" b="1" spc="-1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=</a:t>
            </a:r>
            <a:r>
              <a:rPr sz="12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specifications</a:t>
            </a:r>
            <a:r>
              <a:rPr sz="12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be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provided</a:t>
            </a:r>
            <a:r>
              <a:rPr sz="12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to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solve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2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endParaRPr sz="1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Clr>
                <a:srgbClr val="E20512"/>
              </a:buClr>
              <a:buSzPct val="90625"/>
              <a:buAutoNum type="arabicPeriod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Open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one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of</a:t>
            </a:r>
            <a:r>
              <a:rPr sz="16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R-XXX_empty.bls</a:t>
            </a:r>
            <a:r>
              <a:rPr sz="16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file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in</a:t>
            </a:r>
            <a:r>
              <a:rPr sz="1600" spc="-5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Vali</a:t>
            </a:r>
            <a:r>
              <a:rPr sz="1600" spc="-4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activate</a:t>
            </a:r>
            <a:r>
              <a:rPr sz="1600" spc="-4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necessary</a:t>
            </a:r>
            <a:r>
              <a:rPr sz="1600" spc="-7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TAGS</a:t>
            </a:r>
            <a:endParaRPr sz="16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solidFill>
                  <a:srgbClr val="E20512"/>
                </a:solidFill>
                <a:latin typeface="Wingdings"/>
                <a:cs typeface="Wingdings"/>
              </a:rPr>
              <a:t></a:t>
            </a:r>
            <a:r>
              <a:rPr sz="1200" spc="200" dirty="0">
                <a:solidFill>
                  <a:srgbClr val="E2051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Do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not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change</a:t>
            </a:r>
            <a:r>
              <a:rPr sz="1200" spc="-3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any</a:t>
            </a:r>
            <a:r>
              <a:rPr sz="12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values</a:t>
            </a:r>
            <a:r>
              <a:rPr sz="12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but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just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change</a:t>
            </a:r>
            <a:r>
              <a:rPr sz="12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2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accuracy</a:t>
            </a:r>
            <a:r>
              <a:rPr sz="1200" spc="-3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tab</a:t>
            </a:r>
            <a:r>
              <a:rPr sz="1200" spc="-1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from</a:t>
            </a:r>
            <a:r>
              <a:rPr sz="12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OFF</a:t>
            </a:r>
            <a:r>
              <a:rPr sz="1200" spc="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13B39"/>
                </a:solidFill>
                <a:latin typeface="Arial MT"/>
                <a:cs typeface="Arial MT"/>
              </a:rPr>
              <a:t>to </a:t>
            </a:r>
            <a:r>
              <a:rPr sz="1200" spc="-25" dirty="0">
                <a:solidFill>
                  <a:srgbClr val="413B39"/>
                </a:solidFill>
                <a:latin typeface="Arial MT"/>
                <a:cs typeface="Arial MT"/>
              </a:rPr>
              <a:t>CST</a:t>
            </a:r>
            <a:endParaRPr sz="1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E20512"/>
              </a:buClr>
              <a:buSzPct val="90625"/>
              <a:buAutoNum type="arabicPeriod" startAt="4"/>
              <a:tabLst>
                <a:tab pos="354965" algn="l"/>
              </a:tabLst>
            </a:pP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Run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the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model</a:t>
            </a:r>
            <a:r>
              <a:rPr sz="1600" spc="-20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and</a:t>
            </a:r>
            <a:r>
              <a:rPr sz="16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hope</a:t>
            </a:r>
            <a:r>
              <a:rPr sz="16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413B39"/>
                </a:solidFill>
                <a:latin typeface="Arial MT"/>
                <a:cs typeface="Arial MT"/>
              </a:rPr>
              <a:t>for</a:t>
            </a:r>
            <a:r>
              <a:rPr sz="1600" spc="-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413B39"/>
                </a:solidFill>
                <a:latin typeface="Arial MT"/>
                <a:cs typeface="Arial MT"/>
              </a:rPr>
              <a:t>convergence</a:t>
            </a:r>
            <a:endParaRPr sz="16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600"/>
              </a:spcBef>
              <a:buClr>
                <a:srgbClr val="E20512"/>
              </a:buClr>
              <a:buSzPct val="90625"/>
              <a:buFont typeface="Wingdings"/>
              <a:buChar char=""/>
              <a:tabLst>
                <a:tab pos="184150" algn="l"/>
              </a:tabLst>
            </a:pP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Don’t</a:t>
            </a:r>
            <a:r>
              <a:rPr sz="1600" b="1" spc="-3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forget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to</a:t>
            </a:r>
            <a:r>
              <a:rPr sz="1600" b="1" spc="-45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activate</a:t>
            </a:r>
            <a:r>
              <a:rPr sz="1600" b="1" spc="1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the</a:t>
            </a:r>
            <a:r>
              <a:rPr sz="1600" b="1" spc="-4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13B39"/>
                </a:solidFill>
                <a:latin typeface="Arial"/>
                <a:cs typeface="Arial"/>
              </a:rPr>
              <a:t>Edit</a:t>
            </a:r>
            <a:r>
              <a:rPr sz="1600" b="1" spc="-20" dirty="0">
                <a:solidFill>
                  <a:srgbClr val="413B3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13B39"/>
                </a:solidFill>
                <a:latin typeface="Arial"/>
                <a:cs typeface="Arial"/>
              </a:rPr>
              <a:t>Mode!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95" dirty="0"/>
              <a:t>DoF</a:t>
            </a:r>
            <a:r>
              <a:rPr spc="-525" dirty="0"/>
              <a:t> </a:t>
            </a:r>
            <a:r>
              <a:rPr spc="-315" dirty="0"/>
              <a:t>Analysis</a:t>
            </a:r>
            <a:r>
              <a:rPr spc="-525" dirty="0"/>
              <a:t> </a:t>
            </a:r>
            <a:r>
              <a:rPr spc="235" dirty="0"/>
              <a:t>–</a:t>
            </a:r>
            <a:r>
              <a:rPr spc="-500" dirty="0"/>
              <a:t> </a:t>
            </a:r>
            <a:r>
              <a:rPr spc="-390" dirty="0"/>
              <a:t>Excel</a:t>
            </a:r>
            <a:r>
              <a:rPr spc="-520" dirty="0"/>
              <a:t> </a:t>
            </a:r>
            <a:r>
              <a:rPr spc="-355" dirty="0"/>
              <a:t>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2154" y="181102"/>
            <a:ext cx="711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413B39"/>
                </a:solidFill>
                <a:latin typeface="Trebuchet MS"/>
                <a:cs typeface="Trebuchet MS"/>
              </a:rPr>
              <a:t>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047" y="439517"/>
            <a:ext cx="124460" cy="66992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413B39"/>
                </a:solidFill>
                <a:latin typeface="Arial MT"/>
                <a:cs typeface="Arial MT"/>
              </a:rPr>
              <a:t>Giulia</a:t>
            </a:r>
            <a:r>
              <a:rPr sz="700" spc="-25" dirty="0">
                <a:solidFill>
                  <a:srgbClr val="413B39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413B39"/>
                </a:solidFill>
                <a:latin typeface="Arial MT"/>
                <a:cs typeface="Arial MT"/>
              </a:rPr>
              <a:t>Giacomini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084" y="3265337"/>
            <a:ext cx="124460" cy="156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Project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ME 454 –</a:t>
            </a:r>
            <a:r>
              <a:rPr sz="700" spc="-10" dirty="0">
                <a:solidFill>
                  <a:srgbClr val="E20512"/>
                </a:solidFill>
                <a:latin typeface="Arial MT"/>
                <a:cs typeface="Arial MT"/>
              </a:rPr>
              <a:t> Introduction</a:t>
            </a:r>
            <a:r>
              <a:rPr sz="700" spc="30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to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E20512"/>
                </a:solidFill>
                <a:latin typeface="Arial MT"/>
                <a:cs typeface="Arial MT"/>
              </a:rPr>
              <a:t>Part</a:t>
            </a:r>
            <a:r>
              <a:rPr sz="700" spc="-5" dirty="0">
                <a:solidFill>
                  <a:srgbClr val="E20512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E20512"/>
                </a:solidFill>
                <a:latin typeface="Arial MT"/>
                <a:cs typeface="Arial MT"/>
              </a:rPr>
              <a:t>3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654" y="713348"/>
            <a:ext cx="6848168" cy="1732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1393</Words>
  <Application>Microsoft Macintosh PowerPoint</Application>
  <PresentationFormat>On-screen Show (16:9)</PresentationFormat>
  <Paragraphs>245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MT</vt:lpstr>
      <vt:lpstr>Cambria Math</vt:lpstr>
      <vt:lpstr>Times New Roman</vt:lpstr>
      <vt:lpstr>Trebuchet MS</vt:lpstr>
      <vt:lpstr>Wingdings</vt:lpstr>
      <vt:lpstr>Office Theme</vt:lpstr>
      <vt:lpstr>Project – Introduction to Part 3</vt:lpstr>
      <vt:lpstr>Project – Part 3</vt:lpstr>
      <vt:lpstr>Modelling of a simple heat pump – Optional</vt:lpstr>
      <vt:lpstr>Modelling of a two-stage HP – Flowsheet</vt:lpstr>
      <vt:lpstr>Belsim VALI</vt:lpstr>
      <vt:lpstr>Modelling of a two-stage HP – Belsim VALI</vt:lpstr>
      <vt:lpstr>Working Fluids</vt:lpstr>
      <vt:lpstr>DoF Analysis – Flowsheet</vt:lpstr>
      <vt:lpstr>DoF Analysis – Excel Sheet</vt:lpstr>
      <vt:lpstr>DoF Analysis – Belsim VALI</vt:lpstr>
      <vt:lpstr>Data reconciliation</vt:lpstr>
      <vt:lpstr>Data reconciliation – Measurements</vt:lpstr>
      <vt:lpstr>Data reconciliation – Belsim Vali</vt:lpstr>
      <vt:lpstr>Data reconciliation – Results</vt:lpstr>
      <vt:lpstr>Performance evaluation – Thermodynamics</vt:lpstr>
      <vt:lpstr>Performance evaluation – Economics</vt:lpstr>
      <vt:lpstr>Deliverables – Part 3</vt:lpstr>
      <vt:lpstr>PowerPoint Presentation</vt:lpstr>
      <vt:lpstr>Vali modelling basics</vt:lpstr>
      <vt:lpstr>Vali modelling basics</vt:lpstr>
      <vt:lpstr>Vali modelling basics</vt:lpstr>
      <vt:lpstr>Commonly used Vali units</vt:lpstr>
      <vt:lpstr>Commonly used Vali units</vt:lpstr>
      <vt:lpstr>Commonly used Vali units</vt:lpstr>
      <vt:lpstr>Commonly used Vali units</vt:lpstr>
      <vt:lpstr>Commonly used Vali units</vt:lpstr>
      <vt:lpstr>How to run a Vali model</vt:lpstr>
      <vt:lpstr>Vali input file – Measurements</vt:lpstr>
      <vt:lpstr>Vali input file – Measurements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Sai Sudharshan Ravi</cp:lastModifiedBy>
  <cp:revision>2</cp:revision>
  <dcterms:created xsi:type="dcterms:W3CDTF">2025-06-03T11:18:57Z</dcterms:created>
  <dcterms:modified xsi:type="dcterms:W3CDTF">2025-09-11T12:08:51Z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2025-06-03T00:00:00Z</vt:filetime>
  </property>
  <property fmtid="{D5CDD505-2E9C-101B-9397-08002B2CF9AE}" pid="5" name="Producer">
    <vt:lpwstr>Microsoft® PowerPoint® for Microsoft 365</vt:lpwstr>
  </property>
</Properties>
</file>